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2"/>
  </p:notesMasterIdLst>
  <p:sldIdLst>
    <p:sldId id="296" r:id="rId2"/>
    <p:sldId id="297" r:id="rId3"/>
    <p:sldId id="348" r:id="rId4"/>
    <p:sldId id="321" r:id="rId5"/>
    <p:sldId id="347" r:id="rId6"/>
    <p:sldId id="301" r:id="rId7"/>
    <p:sldId id="318" r:id="rId8"/>
    <p:sldId id="346" r:id="rId9"/>
    <p:sldId id="390" r:id="rId10"/>
    <p:sldId id="320" r:id="rId11"/>
    <p:sldId id="345" r:id="rId12"/>
    <p:sldId id="326" r:id="rId13"/>
    <p:sldId id="327" r:id="rId14"/>
    <p:sldId id="328" r:id="rId15"/>
    <p:sldId id="329" r:id="rId16"/>
    <p:sldId id="344" r:id="rId17"/>
    <p:sldId id="349" r:id="rId18"/>
    <p:sldId id="350" r:id="rId19"/>
    <p:sldId id="351" r:id="rId20"/>
    <p:sldId id="352" r:id="rId21"/>
    <p:sldId id="391" r:id="rId22"/>
    <p:sldId id="353" r:id="rId23"/>
    <p:sldId id="354" r:id="rId24"/>
    <p:sldId id="355" r:id="rId25"/>
    <p:sldId id="356" r:id="rId26"/>
    <p:sldId id="357" r:id="rId27"/>
    <p:sldId id="363" r:id="rId28"/>
    <p:sldId id="364" r:id="rId29"/>
    <p:sldId id="365" r:id="rId30"/>
    <p:sldId id="392" r:id="rId31"/>
    <p:sldId id="385" r:id="rId32"/>
    <p:sldId id="386" r:id="rId33"/>
    <p:sldId id="387" r:id="rId34"/>
    <p:sldId id="388" r:id="rId35"/>
    <p:sldId id="389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58" r:id="rId45"/>
    <p:sldId id="359" r:id="rId46"/>
    <p:sldId id="360" r:id="rId47"/>
    <p:sldId id="361" r:id="rId48"/>
    <p:sldId id="362" r:id="rId49"/>
    <p:sldId id="308" r:id="rId50"/>
    <p:sldId id="309" r:id="rId51"/>
    <p:sldId id="310" r:id="rId52"/>
    <p:sldId id="322" r:id="rId53"/>
    <p:sldId id="312" r:id="rId54"/>
    <p:sldId id="314" r:id="rId55"/>
    <p:sldId id="323" r:id="rId56"/>
    <p:sldId id="324" r:id="rId57"/>
    <p:sldId id="313" r:id="rId58"/>
    <p:sldId id="325" r:id="rId59"/>
    <p:sldId id="315" r:id="rId60"/>
    <p:sldId id="316" r:id="rId61"/>
    <p:sldId id="384" r:id="rId62"/>
    <p:sldId id="381" r:id="rId63"/>
    <p:sldId id="382" r:id="rId64"/>
    <p:sldId id="330" r:id="rId65"/>
    <p:sldId id="331" r:id="rId66"/>
    <p:sldId id="332" r:id="rId67"/>
    <p:sldId id="333" r:id="rId68"/>
    <p:sldId id="334" r:id="rId69"/>
    <p:sldId id="336" r:id="rId70"/>
    <p:sldId id="335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05" r:id="rId79"/>
    <p:sldId id="302" r:id="rId80"/>
    <p:sldId id="307" r:id="rId81"/>
  </p:sldIdLst>
  <p:sldSz cx="9144000" cy="5143500" type="screen16x9"/>
  <p:notesSz cx="6858000" cy="9144000"/>
  <p:embeddedFontLst>
    <p:embeddedFont>
      <p:font typeface="한컴 윤고딕 230" panose="02020603020101020101" pitchFamily="18" charset="-127"/>
      <p:regular r:id="rId83"/>
    </p:embeddedFont>
    <p:embeddedFont>
      <p:font typeface="HY태백B" panose="02030600000101010101" pitchFamily="18" charset="-127"/>
      <p:regular r:id="rId84"/>
    </p:embeddedFont>
    <p:embeddedFont>
      <p:font typeface="08서울한강체 L" panose="020B0600000101010101" charset="-127"/>
      <p:regular r:id="rId85"/>
    </p:embeddedFont>
    <p:embeddedFont>
      <p:font typeface="맑은 고딕" panose="020B0503020000020004" pitchFamily="50" charset="-127"/>
      <p:regular r:id="rId86"/>
      <p:bold r:id="rId87"/>
    </p:embeddedFont>
    <p:embeddedFont>
      <p:font typeface="배달의민족 한나는 열한살" panose="020B0600000101010101" pitchFamily="50" charset="-127"/>
      <p:regular r:id="rId88"/>
    </p:embeddedFont>
    <p:embeddedFont>
      <p:font typeface="210 마술피리 L" panose="02020603020101020101" pitchFamily="18" charset="-127"/>
      <p:regular r:id="rId89"/>
    </p:embeddedFont>
    <p:embeddedFont>
      <p:font typeface="휴먼둥근헤드라인" panose="02030504000101010101" pitchFamily="18" charset="-127"/>
      <p:regular r:id="rId90"/>
    </p:embeddedFont>
    <p:embeddedFont>
      <p:font typeface="한컴 윤고딕 250" panose="02020603020101020101" pitchFamily="18" charset="-127"/>
      <p:regular r:id="rId91"/>
    </p:embeddedFont>
    <p:embeddedFont>
      <p:font typeface="HY동녘B" panose="02030600000101010101" pitchFamily="18" charset="-127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100A"/>
    <a:srgbClr val="DE582E"/>
    <a:srgbClr val="DD1A15"/>
    <a:srgbClr val="0000CC"/>
    <a:srgbClr val="F5F6EE"/>
    <a:srgbClr val="EF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0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BE781-7A54-4809-951B-0F121B9F50F5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6E17F-60DE-4AF2-AC0E-12F4A5A82B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2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항공사가 설립되면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기관에서 코드를 </a:t>
            </a:r>
            <a:r>
              <a:rPr lang="ko-KR" altLang="en-US" dirty="0" err="1" smtClean="0"/>
              <a:t>부여받음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1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1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3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7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6E17F-60DE-4AF2-AC0E-12F4A5A82BC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8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5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3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6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3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60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32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3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8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3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E8A6D-7278-4FA4-84F6-1A8E09AE544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9F44C-2250-4575-860D-822A86B8D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51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5.png"/><Relationship Id="rId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8.png"/><Relationship Id="rId5" Type="http://schemas.openxmlformats.org/officeDocument/2006/relationships/image" Target="../media/image27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5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8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0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8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4.PNG"/><Relationship Id="rId5" Type="http://schemas.openxmlformats.org/officeDocument/2006/relationships/image" Target="../media/image8.png"/><Relationship Id="rId10" Type="http://schemas.openxmlformats.org/officeDocument/2006/relationships/image" Target="../media/image8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04.png"/><Relationship Id="rId5" Type="http://schemas.openxmlformats.org/officeDocument/2006/relationships/image" Target="../media/image20.png"/><Relationship Id="rId10" Type="http://schemas.openxmlformats.org/officeDocument/2006/relationships/image" Target="../media/image103.png"/><Relationship Id="rId4" Type="http://schemas.openxmlformats.org/officeDocument/2006/relationships/image" Target="../media/image5.png"/><Relationship Id="rId9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09.png"/><Relationship Id="rId5" Type="http://schemas.openxmlformats.org/officeDocument/2006/relationships/image" Target="../media/image21.png"/><Relationship Id="rId10" Type="http://schemas.openxmlformats.org/officeDocument/2006/relationships/image" Target="../media/image108.png"/><Relationship Id="rId4" Type="http://schemas.openxmlformats.org/officeDocument/2006/relationships/image" Target="../media/image20.png"/><Relationship Id="rId9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1.png"/><Relationship Id="rId4" Type="http://schemas.openxmlformats.org/officeDocument/2006/relationships/image" Target="../media/image5.png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6.png"/><Relationship Id="rId4" Type="http://schemas.openxmlformats.org/officeDocument/2006/relationships/image" Target="../media/image5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9.png"/><Relationship Id="rId4" Type="http://schemas.openxmlformats.org/officeDocument/2006/relationships/image" Target="../media/image5.png"/><Relationship Id="rId9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.kr/url?sa=i&amp;rct=j&amp;q=&amp;esrc=s&amp;source=images&amp;cd=&amp;cad=rja&amp;uact=8&amp;ved=0ahUKEwjVoL3bxqTJAhWhIaYKHV_xC4wQjRwIBw&amp;url=http://aerofleet.tistory.com/60&amp;psig=AFQjCNESrSbBytLCRKwe4R8scBaRHT7eGA&amp;ust=144829684682021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www.google.co.kr/url?sa=i&amp;rct=j&amp;q=&amp;esrc=s&amp;source=images&amp;cd=&amp;cad=rja&amp;uact=8&amp;ved=0ahUKEwjpqpmzv6nJAhVn3KYKHZ-QA6QQjRwIBw&amp;url=http://blog.daum.net/_blog/BlogTypeView.do?blogid%3D0qrP4%26articleno%3D1710%26categoryId%3D6%26regdt%3D20150904165236&amp;bvm=bv.108194040,d.dGY&amp;psig=AFQjCNEa71N591hZvLmKToNP_CM2PPrjAA&amp;ust=144846945808682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0228" y="2226101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국내 항공 이용률을 높이기 위한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 어플리케이션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2040399"/>
            <a:ext cx="216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DD1A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endParaRPr lang="ko-KR" altLang="en-US" sz="8000" dirty="0">
              <a:solidFill>
                <a:srgbClr val="DD1A1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10800000">
            <a:off x="7092280" y="1824375"/>
            <a:ext cx="216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DD1A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endParaRPr lang="ko-KR" altLang="en-US" sz="8000" dirty="0">
              <a:solidFill>
                <a:srgbClr val="DD1A1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350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15" y="1635646"/>
            <a:ext cx="3265253" cy="7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6136" y="4443958"/>
            <a:ext cx="326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이가영 박용주 한진희 임윤희 진창규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1560" y="163294"/>
            <a:ext cx="2279791" cy="416659"/>
            <a:chOff x="611560" y="123478"/>
            <a:chExt cx="2279791" cy="416659"/>
          </a:xfrm>
        </p:grpSpPr>
        <p:sp>
          <p:nvSpPr>
            <p:cNvPr id="15" name="TextBox 14"/>
            <p:cNvSpPr txBox="1"/>
            <p:nvPr/>
          </p:nvSpPr>
          <p:spPr>
            <a:xfrm>
              <a:off x="611560" y="216972"/>
              <a:ext cx="22797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EVERAIR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만의 기능이란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?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560" y="123478"/>
              <a:ext cx="6575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Concept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 flipH="1">
            <a:off x="2508228" y="1440830"/>
            <a:ext cx="623612" cy="6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8494" y="2211710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항공권 예약</a:t>
            </a:r>
            <a:endParaRPr lang="en-US" altLang="ko-KR" sz="1100" dirty="0" smtClean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81576" y="2211710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리무진버스 예약</a:t>
            </a:r>
            <a:endParaRPr lang="ko-KR" altLang="en-US" sz="11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3815916" y="1525786"/>
            <a:ext cx="60464" cy="588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3876" y="2224162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웹체크인</a:t>
            </a:r>
            <a:endParaRPr lang="en-US" altLang="ko-KR" sz="1100" dirty="0" smtClean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1960" y="2230264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주차장 예약</a:t>
            </a:r>
            <a:endParaRPr lang="en-US" altLang="ko-KR" sz="1100" dirty="0" smtClean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074" name="Picture 2" descr="C:\Users\user\Desktop\프로젝트\2안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380" y="51470"/>
            <a:ext cx="2670206" cy="178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5724128" y="1503529"/>
            <a:ext cx="652144" cy="568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004048" y="1525786"/>
            <a:ext cx="60464" cy="588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405161" y="509826"/>
            <a:ext cx="3612285" cy="1053812"/>
            <a:chOff x="5083332" y="606326"/>
            <a:chExt cx="3612285" cy="1053812"/>
          </a:xfrm>
        </p:grpSpPr>
        <p:grpSp>
          <p:nvGrpSpPr>
            <p:cNvPr id="50" name="그룹 49"/>
            <p:cNvGrpSpPr/>
            <p:nvPr/>
          </p:nvGrpSpPr>
          <p:grpSpPr>
            <a:xfrm>
              <a:off x="5083332" y="650134"/>
              <a:ext cx="3449108" cy="1010004"/>
              <a:chOff x="501754" y="3363838"/>
              <a:chExt cx="3265721" cy="101000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01754" y="3363838"/>
                <a:ext cx="3265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EVERYAIR</a:t>
                </a:r>
                <a:r>
                  <a:rPr lang="ko-KR" altLang="en-US" sz="1050" dirty="0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의 핵심기능을 통한 고객 맞춤형 서비스 제공</a:t>
                </a:r>
                <a:endPara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13575" y="3589012"/>
                <a:ext cx="302823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기존 국내여행의 한정된 서비스를 확장하여 제공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실시간 서비스 확인 및 알림을 통한 소비자 위주 서비스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  <p:pic>
          <p:nvPicPr>
            <p:cNvPr id="51" name="Picture 2" descr="C:\Users\user\Desktop\프로젝트\ai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227" y="606326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272728" y="2499742"/>
            <a:ext cx="1593057" cy="2177084"/>
            <a:chOff x="1071304" y="2554906"/>
            <a:chExt cx="1927599" cy="2177084"/>
          </a:xfrm>
        </p:grpSpPr>
        <p:sp>
          <p:nvSpPr>
            <p:cNvPr id="56" name="직사각형 55"/>
            <p:cNvSpPr/>
            <p:nvPr/>
          </p:nvSpPr>
          <p:spPr>
            <a:xfrm>
              <a:off x="107130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7130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 err="1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원터치</a:t>
              </a:r>
              <a:r>
                <a:rPr lang="ko-KR" altLang="en-US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예약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37773" y="3202979"/>
              <a:ext cx="16617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실시간 항공편 확인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37773" y="3805138"/>
              <a:ext cx="186113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항공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국내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15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개 공항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11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개 항공사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17206" y="2511780"/>
            <a:ext cx="1593057" cy="2177084"/>
            <a:chOff x="1071304" y="2554906"/>
            <a:chExt cx="1927599" cy="2177084"/>
          </a:xfrm>
        </p:grpSpPr>
        <p:sp>
          <p:nvSpPr>
            <p:cNvPr id="61" name="직사각형 60"/>
            <p:cNvSpPr/>
            <p:nvPr/>
          </p:nvSpPr>
          <p:spPr>
            <a:xfrm>
              <a:off x="107130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7130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예매확인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37773" y="3202979"/>
              <a:ext cx="1722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실시간 체크인 서비스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37773" y="3805138"/>
              <a:ext cx="186113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온라인 체크인 기능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도착 절차 프로세스화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644009" y="2511780"/>
            <a:ext cx="1648648" cy="2177084"/>
            <a:chOff x="1004040" y="2554906"/>
            <a:chExt cx="1994864" cy="2177084"/>
          </a:xfrm>
        </p:grpSpPr>
        <p:sp>
          <p:nvSpPr>
            <p:cNvPr id="66" name="직사각형 65"/>
            <p:cNvSpPr/>
            <p:nvPr/>
          </p:nvSpPr>
          <p:spPr>
            <a:xfrm>
              <a:off x="107130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07130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 err="1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공항별</a:t>
              </a:r>
              <a:r>
                <a:rPr lang="ko-KR" altLang="en-US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주차확인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37773" y="3202979"/>
              <a:ext cx="1726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실시간 주차공간 확인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04040" y="3805138"/>
              <a:ext cx="1994864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3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개 공항 주차장 서비스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기간별 주차 중복 방지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예약 불가지역 가시화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790706" y="2511780"/>
            <a:ext cx="1593058" cy="2177084"/>
            <a:chOff x="1071303" y="2554906"/>
            <a:chExt cx="1927600" cy="2177084"/>
          </a:xfrm>
        </p:grpSpPr>
        <p:sp>
          <p:nvSpPr>
            <p:cNvPr id="71" name="직사각형 70"/>
            <p:cNvSpPr/>
            <p:nvPr/>
          </p:nvSpPr>
          <p:spPr>
            <a:xfrm>
              <a:off x="107130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071303" y="2770930"/>
              <a:ext cx="1789712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 err="1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공항별</a:t>
              </a:r>
              <a:r>
                <a:rPr lang="ko-KR" altLang="en-US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리무진버스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37773" y="3202979"/>
              <a:ext cx="1661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실시간 리무진 버스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37773" y="3805138"/>
              <a:ext cx="186113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공항별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리무진 서비스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예약 불가지역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가시화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한강체 L"/>
                  <a:ea typeface="08서울한강체 L"/>
                </a:rPr>
                <a:t>▪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결제시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이메일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서비스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3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설계 화면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4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971741" cy="416659"/>
            <a:chOff x="611560" y="123478"/>
            <a:chExt cx="971741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9412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설계화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면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7534"/>
            <a:ext cx="662473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23528" y="627534"/>
            <a:ext cx="6624736" cy="180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066272" y="602116"/>
            <a:ext cx="1689582" cy="253916"/>
            <a:chOff x="7066272" y="602116"/>
            <a:chExt cx="1689582" cy="253916"/>
          </a:xfrm>
        </p:grpSpPr>
        <p:pic>
          <p:nvPicPr>
            <p:cNvPr id="10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335272" y="602116"/>
              <a:ext cx="1420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주요정보 팝업 창 기능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23528" y="836982"/>
            <a:ext cx="6624736" cy="491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92280" y="955815"/>
            <a:ext cx="1684772" cy="253916"/>
            <a:chOff x="7066272" y="602116"/>
            <a:chExt cx="1684772" cy="253916"/>
          </a:xfrm>
        </p:grpSpPr>
        <p:pic>
          <p:nvPicPr>
            <p:cNvPr id="15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335272" y="602116"/>
              <a:ext cx="14157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EVERYAIR </a:t>
              </a:r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주요기능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259632" y="2650108"/>
            <a:ext cx="4896544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20160" y="1436361"/>
            <a:ext cx="6628103" cy="118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066272" y="1977278"/>
            <a:ext cx="2132011" cy="253916"/>
            <a:chOff x="7066272" y="602116"/>
            <a:chExt cx="2132011" cy="253916"/>
          </a:xfrm>
        </p:grpSpPr>
        <p:pic>
          <p:nvPicPr>
            <p:cNvPr id="20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335272" y="602116"/>
              <a:ext cx="18630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메인페이지</a:t>
              </a:r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배경 </a:t>
              </a:r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: BX Slider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092280" y="3154164"/>
            <a:ext cx="1399438" cy="253916"/>
            <a:chOff x="7066272" y="602116"/>
            <a:chExt cx="1399438" cy="253916"/>
          </a:xfrm>
        </p:grpSpPr>
        <p:pic>
          <p:nvPicPr>
            <p:cNvPr id="23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335272" y="602116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항공권 검색 기능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83568" y="3743517"/>
            <a:ext cx="6048672" cy="916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066272" y="4074791"/>
            <a:ext cx="1598210" cy="253916"/>
            <a:chOff x="7066272" y="602116"/>
            <a:chExt cx="1598210" cy="253916"/>
          </a:xfrm>
        </p:grpSpPr>
        <p:pic>
          <p:nvPicPr>
            <p:cNvPr id="28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335272" y="602116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서브 배경 </a:t>
              </a:r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: </a:t>
              </a:r>
              <a:r>
                <a:rPr lang="en-US" altLang="ko-KR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Swiper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2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971741" cy="416659"/>
            <a:chOff x="611560" y="123478"/>
            <a:chExt cx="971741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9412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설계화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면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180088" y="2504514"/>
            <a:ext cx="1854690" cy="900246"/>
            <a:chOff x="7066272" y="602116"/>
            <a:chExt cx="1854690" cy="900246"/>
          </a:xfrm>
        </p:grpSpPr>
        <p:pic>
          <p:nvPicPr>
            <p:cNvPr id="23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335272" y="602116"/>
              <a:ext cx="158569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국내 </a:t>
              </a:r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10</a:t>
              </a:r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개 공항 날씨정보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Crawling</a:t>
              </a:r>
            </a:p>
            <a:p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en-US" altLang="ko-KR" sz="1050" i="1" u="sng" dirty="0" smtClean="0"/>
                <a:t>www.weatheri.co.kr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9476"/>
            <a:ext cx="6614630" cy="40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873796" y="1779662"/>
            <a:ext cx="2808312" cy="201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1178"/>
            <a:ext cx="6724230" cy="420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971741" cy="416659"/>
            <a:chOff x="611560" y="123478"/>
            <a:chExt cx="971741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9412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설계화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면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197500" y="3075806"/>
            <a:ext cx="1521266" cy="415498"/>
            <a:chOff x="7066272" y="602116"/>
            <a:chExt cx="1521266" cy="415498"/>
          </a:xfrm>
        </p:grpSpPr>
        <p:pic>
          <p:nvPicPr>
            <p:cNvPr id="23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335272" y="602116"/>
              <a:ext cx="125226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예약자 번호를 통한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사전 체크인 기능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803105" y="3050058"/>
            <a:ext cx="4893465" cy="642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7534"/>
            <a:ext cx="6848711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971741" cy="416659"/>
            <a:chOff x="611560" y="123478"/>
            <a:chExt cx="971741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9412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설계화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면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197500" y="3233374"/>
            <a:ext cx="1933238" cy="415498"/>
            <a:chOff x="7066272" y="602116"/>
            <a:chExt cx="1933238" cy="415498"/>
          </a:xfrm>
        </p:grpSpPr>
        <p:pic>
          <p:nvPicPr>
            <p:cNvPr id="23" name="Picture 4" descr="https://d30y9cdsu7xlg0.cloudfront.net/png/30886-200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6272" y="628632"/>
              <a:ext cx="216024" cy="1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335272" y="602116"/>
              <a:ext cx="166423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출발지 및 도착지 입력으로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취항지</a:t>
              </a:r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정보 조회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02618" y="3003798"/>
            <a:ext cx="5106218" cy="642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99" y="465893"/>
            <a:ext cx="4794922" cy="23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4427984" y="3162155"/>
            <a:ext cx="690005" cy="247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4297813" y="465893"/>
            <a:ext cx="4803108" cy="238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위로 굽은 화살표 20"/>
          <p:cNvSpPr/>
          <p:nvPr/>
        </p:nvSpPr>
        <p:spPr>
          <a:xfrm rot="10800000" flipH="1" flipV="1">
            <a:off x="5808836" y="2945113"/>
            <a:ext cx="430833" cy="346717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 descr="C:\Users\user\Desktop\프로젝트\ai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구현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4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60015" y="4515966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비밀번호 숫자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대소문자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특수문자 포함여부 검증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95536" y="767194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4029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정규식을 통한 검증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EE05263-F4D3-42D0-A6FC-ADF302883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1" r="16251"/>
          <a:stretch/>
        </p:blipFill>
        <p:spPr>
          <a:xfrm>
            <a:off x="-238894" y="1085141"/>
            <a:ext cx="4430454" cy="2669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86A57DB-E2C6-47DC-B858-A6FF3DC076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10" r="16410"/>
          <a:stretch/>
        </p:blipFill>
        <p:spPr>
          <a:xfrm>
            <a:off x="4142598" y="1085141"/>
            <a:ext cx="4387684" cy="265785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358338" cy="416659"/>
            <a:chOff x="611560" y="123478"/>
            <a:chExt cx="2358338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3583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 가입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13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99100" y="4515966"/>
            <a:ext cx="3533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비밀번호 숫자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대소문자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특수문자 포함여부 검증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95536" y="767194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4029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정규식을 통한 검증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8271F53-B1CA-428D-9C06-F6B257F5A8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36" r="15536"/>
          <a:stretch/>
        </p:blipFill>
        <p:spPr>
          <a:xfrm>
            <a:off x="-251087" y="1148649"/>
            <a:ext cx="4634478" cy="27877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23F7A46-07FA-498C-BC4F-C78422A0B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01" y="361987"/>
            <a:ext cx="2823015" cy="4083914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358338" cy="416659"/>
            <a:chOff x="611560" y="123478"/>
            <a:chExt cx="2358338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3583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 가입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6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3713" y="4515966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단계에 걸쳐 본인인증 검증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880917" cy="292388"/>
            <a:chOff x="3635896" y="843558"/>
            <a:chExt cx="288091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88091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</a:t>
              </a:r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sms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374556" y="1598663"/>
            <a:ext cx="1307582" cy="254937"/>
            <a:chOff x="7193282" y="1435597"/>
            <a:chExt cx="1307582" cy="254937"/>
          </a:xfrm>
        </p:grpSpPr>
        <p:pic>
          <p:nvPicPr>
            <p:cNvPr id="26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본인정보 입력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81690" y="2158752"/>
            <a:ext cx="1063925" cy="254937"/>
            <a:chOff x="7193282" y="1435597"/>
            <a:chExt cx="1063925" cy="254937"/>
          </a:xfrm>
        </p:grpSpPr>
        <p:pic>
          <p:nvPicPr>
            <p:cNvPr id="29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538741" y="1436618"/>
              <a:ext cx="7184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인증 요청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95744" y="2762947"/>
            <a:ext cx="1307582" cy="254937"/>
            <a:chOff x="7193282" y="1435597"/>
            <a:chExt cx="1307582" cy="254937"/>
          </a:xfrm>
        </p:grpSpPr>
        <p:pic>
          <p:nvPicPr>
            <p:cNvPr id="32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인증번호 입력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395744" y="3337625"/>
            <a:ext cx="1307582" cy="254937"/>
            <a:chOff x="7193282" y="1435597"/>
            <a:chExt cx="1307582" cy="254937"/>
          </a:xfrm>
        </p:grpSpPr>
        <p:pic>
          <p:nvPicPr>
            <p:cNvPr id="35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인증번호 검증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62A0105-9E00-48A0-BC2B-41E4BE531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0" y="1353665"/>
            <a:ext cx="3097661" cy="2748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BC24B827-800C-4D6D-A187-34254F1023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74" y="1353664"/>
            <a:ext cx="3117195" cy="2748629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40" name="TextBox 39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5576" y="1436638"/>
            <a:ext cx="2088232" cy="840943"/>
            <a:chOff x="755576" y="1851670"/>
            <a:chExt cx="2088232" cy="840943"/>
          </a:xfrm>
        </p:grpSpPr>
        <p:sp>
          <p:nvSpPr>
            <p:cNvPr id="2" name="TextBox 1"/>
            <p:cNvSpPr txBox="1"/>
            <p:nvPr/>
          </p:nvSpPr>
          <p:spPr>
            <a:xfrm>
              <a:off x="755576" y="1851670"/>
              <a:ext cx="20882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DD1A15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INDEX</a:t>
              </a:r>
              <a:endParaRPr lang="ko-KR" altLang="en-US" sz="4000" dirty="0">
                <a:solidFill>
                  <a:srgbClr val="DD1A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69604" y="2354059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목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차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71302" y="2777232"/>
            <a:ext cx="8346578" cy="276999"/>
            <a:chOff x="571302" y="3219822"/>
            <a:chExt cx="8346578" cy="276999"/>
          </a:xfrm>
        </p:grpSpPr>
        <p:sp>
          <p:nvSpPr>
            <p:cNvPr id="16" name="TextBox 15"/>
            <p:cNvSpPr txBox="1"/>
            <p:nvPr/>
          </p:nvSpPr>
          <p:spPr>
            <a:xfrm>
              <a:off x="571302" y="3219822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개발동기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36032" y="3219822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설계 모델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55976" y="3219822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설계 화면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64820" y="3219822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 구현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7640" y="3219822"/>
              <a:ext cx="21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Q n A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83568" y="2470403"/>
            <a:ext cx="7766692" cy="88771"/>
            <a:chOff x="852158" y="3031420"/>
            <a:chExt cx="7766692" cy="8877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899592" y="3075806"/>
              <a:ext cx="763284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852158" y="3031420"/>
              <a:ext cx="7766692" cy="88771"/>
              <a:chOff x="852158" y="3031420"/>
              <a:chExt cx="7766692" cy="8877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852158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523982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050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59050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34" y="2557517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70" y="2568433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14" y="2568433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58" y="2568433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42" y="2568059"/>
            <a:ext cx="256718" cy="21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907704" y="278142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개발환경 및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7191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880917" cy="292388"/>
            <a:chOff x="3635896" y="843558"/>
            <a:chExt cx="288091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88091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</a:t>
              </a:r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sms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374556" y="1598663"/>
            <a:ext cx="1307582" cy="254937"/>
            <a:chOff x="7193282" y="1435597"/>
            <a:chExt cx="1307582" cy="254937"/>
          </a:xfrm>
        </p:grpSpPr>
        <p:pic>
          <p:nvPicPr>
            <p:cNvPr id="26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본인정보 입력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81690" y="2158752"/>
            <a:ext cx="1063925" cy="254937"/>
            <a:chOff x="7193282" y="1435597"/>
            <a:chExt cx="1063925" cy="254937"/>
          </a:xfrm>
        </p:grpSpPr>
        <p:pic>
          <p:nvPicPr>
            <p:cNvPr id="29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538741" y="1436618"/>
              <a:ext cx="7184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인증 요청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95744" y="2762947"/>
            <a:ext cx="1185754" cy="254937"/>
            <a:chOff x="7193282" y="1435597"/>
            <a:chExt cx="1185754" cy="254937"/>
          </a:xfrm>
        </p:grpSpPr>
        <p:pic>
          <p:nvPicPr>
            <p:cNvPr id="32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538741" y="1436618"/>
              <a:ext cx="8402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타이머 작동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395744" y="3337625"/>
            <a:ext cx="1307582" cy="254937"/>
            <a:chOff x="7193282" y="1435597"/>
            <a:chExt cx="1307582" cy="254937"/>
          </a:xfrm>
        </p:grpSpPr>
        <p:pic>
          <p:nvPicPr>
            <p:cNvPr id="35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인증번호 입력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45A157B-B82A-4292-9546-EBF76C7780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1" r="21050" b="13158"/>
          <a:stretch/>
        </p:blipFill>
        <p:spPr>
          <a:xfrm>
            <a:off x="393495" y="1037013"/>
            <a:ext cx="2858587" cy="11039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79547BD-F488-499C-859A-CA5860BC9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81121"/>
            <a:ext cx="2782524" cy="2472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3CA11DD-594A-4DE1-8FAE-09179FFE0C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37"/>
          <a:stretch/>
        </p:blipFill>
        <p:spPr>
          <a:xfrm>
            <a:off x="3491880" y="991930"/>
            <a:ext cx="5504240" cy="288031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861676FF-E4D3-4481-B48D-528AC7C147FD}"/>
              </a:ext>
            </a:extLst>
          </p:cNvPr>
          <p:cNvGrpSpPr/>
          <p:nvPr/>
        </p:nvGrpSpPr>
        <p:grpSpPr>
          <a:xfrm>
            <a:off x="3579250" y="1438322"/>
            <a:ext cx="5385237" cy="1074114"/>
            <a:chOff x="721060" y="2746571"/>
            <a:chExt cx="5114013" cy="1062141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98D2F70E-6D34-4A51-A428-3966EBE15F2C}"/>
                </a:ext>
              </a:extLst>
            </p:cNvPr>
            <p:cNvSpPr/>
            <p:nvPr/>
          </p:nvSpPr>
          <p:spPr>
            <a:xfrm>
              <a:off x="899592" y="2935432"/>
              <a:ext cx="4935481" cy="873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0DF230D-8155-4210-9510-BD226C6234B8}"/>
                </a:ext>
              </a:extLst>
            </p:cNvPr>
            <p:cNvSpPr/>
            <p:nvPr/>
          </p:nvSpPr>
          <p:spPr>
            <a:xfrm>
              <a:off x="721060" y="2746571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D2E9C63-A53A-4D40-AB7C-9B87778D6E03}"/>
              </a:ext>
            </a:extLst>
          </p:cNvPr>
          <p:cNvGrpSpPr/>
          <p:nvPr/>
        </p:nvGrpSpPr>
        <p:grpSpPr>
          <a:xfrm>
            <a:off x="3810582" y="2451842"/>
            <a:ext cx="4937882" cy="697975"/>
            <a:chOff x="721060" y="2746571"/>
            <a:chExt cx="4937882" cy="631943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E32AE828-6ACA-4289-A885-90423D00D365}"/>
                </a:ext>
              </a:extLst>
            </p:cNvPr>
            <p:cNvSpPr/>
            <p:nvPr/>
          </p:nvSpPr>
          <p:spPr>
            <a:xfrm>
              <a:off x="899592" y="2935432"/>
              <a:ext cx="4759350" cy="4430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10D27198-0B5C-486D-BBB5-49C708F1AFDD}"/>
                </a:ext>
              </a:extLst>
            </p:cNvPr>
            <p:cNvSpPr/>
            <p:nvPr/>
          </p:nvSpPr>
          <p:spPr>
            <a:xfrm>
              <a:off x="721060" y="2746571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DAA82DC-C970-48E1-A4F6-2E0D6BDFA067}"/>
              </a:ext>
            </a:extLst>
          </p:cNvPr>
          <p:cNvSpPr txBox="1"/>
          <p:nvPr/>
        </p:nvSpPr>
        <p:spPr>
          <a:xfrm>
            <a:off x="3355935" y="392850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문자 전송 시 세션에 담은 인증번호와 회원이 입력한 인증번호를 비교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78117-8B13-4356-A72E-0BAD439F5CBD}"/>
              </a:ext>
            </a:extLst>
          </p:cNvPr>
          <p:cNvSpPr txBox="1"/>
          <p:nvPr/>
        </p:nvSpPr>
        <p:spPr>
          <a:xfrm>
            <a:off x="3347864" y="4244378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인증번호가 일치하면 유효기간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(5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이내에 입력한 것인지 확인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19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880917" cy="292388"/>
            <a:chOff x="3635896" y="843558"/>
            <a:chExt cx="288091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88091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</a:t>
              </a:r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sms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45A157B-B82A-4292-9546-EBF76C7780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1" r="21050" b="13158"/>
          <a:stretch/>
        </p:blipFill>
        <p:spPr>
          <a:xfrm>
            <a:off x="393495" y="1037013"/>
            <a:ext cx="2858587" cy="11039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79547BD-F488-499C-859A-CA5860BC9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81121"/>
            <a:ext cx="2782524" cy="2472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DAA82DC-C970-48E1-A4F6-2E0D6BDFA067}"/>
              </a:ext>
            </a:extLst>
          </p:cNvPr>
          <p:cNvSpPr txBox="1"/>
          <p:nvPr/>
        </p:nvSpPr>
        <p:spPr>
          <a:xfrm>
            <a:off x="3355935" y="392850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문자 전송 시 세션에 담은 인증번호와 회원이 입력한 인증번호를 비교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78117-8B13-4356-A72E-0BAD439F5CBD}"/>
              </a:ext>
            </a:extLst>
          </p:cNvPr>
          <p:cNvSpPr txBox="1"/>
          <p:nvPr/>
        </p:nvSpPr>
        <p:spPr>
          <a:xfrm>
            <a:off x="3347864" y="4244378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인증번호가 일치하면 유효기간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(5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이내에 입력한 것인지 확인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04602"/>
            <a:ext cx="4847011" cy="26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18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880917" cy="292388"/>
            <a:chOff x="3635896" y="843558"/>
            <a:chExt cx="288091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88091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</a:t>
              </a:r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sms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6957514-8475-45BC-8B68-57849564F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75635"/>
            <a:ext cx="3972479" cy="11241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BD780ED-C42C-48C4-8052-2DBAE919A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82" y="1040396"/>
            <a:ext cx="4417187" cy="31875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D83EC2-250A-42EE-AEE9-F83268DB2990}"/>
              </a:ext>
            </a:extLst>
          </p:cNvPr>
          <p:cNvSpPr txBox="1"/>
          <p:nvPr/>
        </p:nvSpPr>
        <p:spPr>
          <a:xfrm>
            <a:off x="395536" y="1059582"/>
            <a:ext cx="172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사용한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api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42" name="Picture 4" descr="https://d30y9cdsu7xlg0.cloudfront.net/png/30886-200.png">
            <a:extLst>
              <a:ext uri="{FF2B5EF4-FFF2-40B4-BE49-F238E27FC236}">
                <a16:creationId xmlns="" xmlns:a16="http://schemas.microsoft.com/office/drawing/2014/main" id="{EEE9DD38-0B2D-4B94-8C0F-0BFC2F297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8232" y="3163221"/>
            <a:ext cx="293218" cy="2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C7BAD2D-7A77-435E-AA53-A128BD663E68}"/>
              </a:ext>
            </a:extLst>
          </p:cNvPr>
          <p:cNvSpPr txBox="1"/>
          <p:nvPr/>
        </p:nvSpPr>
        <p:spPr>
          <a:xfrm>
            <a:off x="2416946" y="3144592"/>
            <a:ext cx="172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인증번호 전송 메서드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973891" cy="292388"/>
            <a:chOff x="3635896" y="843558"/>
            <a:chExt cx="297389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9738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email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E88F996-1F22-45F2-97A1-E7EB00355C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24" y="1161406"/>
            <a:ext cx="3978265" cy="25948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B94860FF-35B4-4D43-A7C8-66FECB413D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1" y="1161406"/>
            <a:ext cx="4009887" cy="22200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B4C8775-8514-400A-97C7-A8C33D3ABC37}"/>
              </a:ext>
            </a:extLst>
          </p:cNvPr>
          <p:cNvSpPr txBox="1"/>
          <p:nvPr/>
        </p:nvSpPr>
        <p:spPr>
          <a:xfrm>
            <a:off x="938942" y="3602331"/>
            <a:ext cx="2912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메일 요청 시간 동안 보이는 로딩 이미지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306414C-2E6D-45D4-ABC4-357762BBBFEC}"/>
              </a:ext>
            </a:extLst>
          </p:cNvPr>
          <p:cNvSpPr txBox="1"/>
          <p:nvPr/>
        </p:nvSpPr>
        <p:spPr>
          <a:xfrm>
            <a:off x="5580112" y="3931392"/>
            <a:ext cx="2356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alert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창으로 메일전송을 알려줌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17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973891" cy="292388"/>
            <a:chOff x="3635896" y="843558"/>
            <a:chExt cx="297389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9738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본인인증을 통한 정보 찾기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email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본인인증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6F4CC69-CFEC-4618-8B90-C93CAD2A2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97360"/>
            <a:ext cx="4658375" cy="22005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1BBD074A-AE74-46F5-8BD4-5E917A250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2" y="982702"/>
            <a:ext cx="2733776" cy="32452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A1D299C-0734-4D4B-A034-5E78057D0B7A}"/>
              </a:ext>
            </a:extLst>
          </p:cNvPr>
          <p:cNvSpPr txBox="1"/>
          <p:nvPr/>
        </p:nvSpPr>
        <p:spPr>
          <a:xfrm>
            <a:off x="1130044" y="43571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도착한 메일 예시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0D31F41-7975-44B4-83E0-E2592FECBF7E}"/>
              </a:ext>
            </a:extLst>
          </p:cNvPr>
          <p:cNvSpPr txBox="1"/>
          <p:nvPr/>
        </p:nvSpPr>
        <p:spPr>
          <a:xfrm>
            <a:off x="4499140" y="1354440"/>
            <a:ext cx="3025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Application.properties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메일 관련 설정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736647" cy="416659"/>
            <a:chOff x="611560" y="123478"/>
            <a:chExt cx="2736647" cy="416659"/>
          </a:xfrm>
        </p:grpSpPr>
        <p:sp>
          <p:nvSpPr>
            <p:cNvPr id="26" name="TextBox 25"/>
            <p:cNvSpPr txBox="1"/>
            <p:nvPr/>
          </p:nvSpPr>
          <p:spPr>
            <a:xfrm>
              <a:off x="611560" y="216972"/>
              <a:ext cx="27366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회원정보 찾기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48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152577" cy="292388"/>
            <a:chOff x="3635896" y="843558"/>
            <a:chExt cx="215257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15257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Tocplus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를 이용한 실시간 채팅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24BA8A3-CFD8-41DF-AD2A-23C690F97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13" y="230547"/>
            <a:ext cx="2500355" cy="4563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2A1FBD6-12F0-4296-B0BA-B8AEC3256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438" y="1528678"/>
            <a:ext cx="1866900" cy="7810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D359B07-6032-4D18-95A6-D7EC52B5EE05}"/>
              </a:ext>
            </a:extLst>
          </p:cNvPr>
          <p:cNvSpPr/>
          <p:nvPr/>
        </p:nvSpPr>
        <p:spPr>
          <a:xfrm>
            <a:off x="747873" y="1629296"/>
            <a:ext cx="590117" cy="54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C4B4E4F-7E88-49DB-B3EA-E206C6053024}"/>
              </a:ext>
            </a:extLst>
          </p:cNvPr>
          <p:cNvSpPr txBox="1"/>
          <p:nvPr/>
        </p:nvSpPr>
        <p:spPr>
          <a:xfrm>
            <a:off x="611560" y="2480578"/>
            <a:ext cx="206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헤더의 채팅 아이콘 클릭 시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열리는 새 창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(1:1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상담창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실시간 채팅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28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152577" cy="292388"/>
            <a:chOff x="3635896" y="843558"/>
            <a:chExt cx="215257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15257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Tocplus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를 이용한 실시간 채팅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C4B4E4F-7E88-49DB-B3EA-E206C6053024}"/>
              </a:ext>
            </a:extLst>
          </p:cNvPr>
          <p:cNvSpPr txBox="1"/>
          <p:nvPr/>
        </p:nvSpPr>
        <p:spPr>
          <a:xfrm>
            <a:off x="7145331" y="2211710"/>
            <a:ext cx="14591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상담 요청 발생 시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 컴퓨터에서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0B22831-5155-45EC-B44F-0CB2200E2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54" y="1216276"/>
            <a:ext cx="1276528" cy="1000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22E2B4C-DDE3-4F21-A817-E876B3EE6B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1" y="1235807"/>
            <a:ext cx="6051902" cy="3280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20F6624-B2C7-4DD0-805D-F9C9FDA05111}"/>
              </a:ext>
            </a:extLst>
          </p:cNvPr>
          <p:cNvSpPr txBox="1"/>
          <p:nvPr/>
        </p:nvSpPr>
        <p:spPr>
          <a:xfrm>
            <a:off x="6453795" y="4142173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톡플러스 상담 프로그램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실시간 채팅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04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998607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0775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게시판 목록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d30y9cdsu7xlg0.cloudfront.net/png/201817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620799"/>
            <a:ext cx="489475" cy="2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A8E0831-C2F3-44D1-8DF8-EC508024C6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6" y="1388115"/>
            <a:ext cx="4611746" cy="2685753"/>
          </a:xfrm>
          <a:prstGeom prst="rect">
            <a:avLst/>
          </a:prstGeom>
        </p:spPr>
      </p:pic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="" xmlns:a16="http://schemas.microsoft.com/office/drawing/2014/main" id="{1377A817-7A15-4803-826C-B3A5A83C63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6" y="4195746"/>
            <a:ext cx="2049958" cy="388654"/>
          </a:xfrm>
          <a:prstGeom prst="rect">
            <a:avLst/>
          </a:prstGeom>
        </p:spPr>
      </p:pic>
      <p:pic>
        <p:nvPicPr>
          <p:cNvPr id="22" name="그림 21" descr="검은색, 사진, 화면, 하얀색이(가) 표시된 사진&#10;&#10;자동 생성된 설명">
            <a:extLst>
              <a:ext uri="{FF2B5EF4-FFF2-40B4-BE49-F238E27FC236}">
                <a16:creationId xmlns="" xmlns:a16="http://schemas.microsoft.com/office/drawing/2014/main" id="{AC570A0C-D96B-4E07-B1CE-8E48CAF3A1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30" y="1988350"/>
            <a:ext cx="3987066" cy="924537"/>
          </a:xfrm>
          <a:prstGeom prst="rect">
            <a:avLst/>
          </a:prstGeom>
        </p:spPr>
      </p:pic>
      <p:pic>
        <p:nvPicPr>
          <p:cNvPr id="27" name="그림 26" descr="검은색, 빨간색, 쥐고있는, 하얀색이(가) 표시된 사진&#10;&#10;자동 생성된 설명">
            <a:extLst>
              <a:ext uri="{FF2B5EF4-FFF2-40B4-BE49-F238E27FC236}">
                <a16:creationId xmlns="" xmlns:a16="http://schemas.microsoft.com/office/drawing/2014/main" id="{DD76B1C1-F6C0-4AC1-95A4-EF49EC6AEF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7" y="3780473"/>
            <a:ext cx="5578323" cy="5639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F167CCF3-E64A-448C-9068-488D3D696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7" y="4466280"/>
            <a:ext cx="3055885" cy="23624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9FD4708-57B6-4AD2-9192-77EA9C37F4A5}"/>
              </a:ext>
            </a:extLst>
          </p:cNvPr>
          <p:cNvSpPr/>
          <p:nvPr/>
        </p:nvSpPr>
        <p:spPr>
          <a:xfrm>
            <a:off x="395536" y="1347829"/>
            <a:ext cx="4560923" cy="4186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4B991B5F-2B46-4507-963D-B11426F006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86" y="735158"/>
            <a:ext cx="5898311" cy="44503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9C78972F-DA3E-480B-B871-D9C59072C2D7}"/>
              </a:ext>
            </a:extLst>
          </p:cNvPr>
          <p:cNvSpPr/>
          <p:nvPr/>
        </p:nvSpPr>
        <p:spPr>
          <a:xfrm>
            <a:off x="3138185" y="694011"/>
            <a:ext cx="5898311" cy="5206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4CB1829A-A11E-468B-9428-8E8D0C7116AA}"/>
              </a:ext>
            </a:extLst>
          </p:cNvPr>
          <p:cNvSpPr/>
          <p:nvPr/>
        </p:nvSpPr>
        <p:spPr>
          <a:xfrm>
            <a:off x="4788024" y="865537"/>
            <a:ext cx="1008112" cy="182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82C0AC7D-76BB-4B83-A0D6-7D4CB88EF664}"/>
              </a:ext>
            </a:extLst>
          </p:cNvPr>
          <p:cNvSpPr/>
          <p:nvPr/>
        </p:nvSpPr>
        <p:spPr>
          <a:xfrm>
            <a:off x="395536" y="1851670"/>
            <a:ext cx="4560923" cy="112846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584CD4A-4DC0-4C0F-AA3E-78B25DC16631}"/>
              </a:ext>
            </a:extLst>
          </p:cNvPr>
          <p:cNvSpPr/>
          <p:nvPr/>
        </p:nvSpPr>
        <p:spPr>
          <a:xfrm>
            <a:off x="5049430" y="1906789"/>
            <a:ext cx="3999667" cy="107334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5675215-FF9E-4050-A29B-D73E66C7E452}"/>
              </a:ext>
            </a:extLst>
          </p:cNvPr>
          <p:cNvSpPr/>
          <p:nvPr/>
        </p:nvSpPr>
        <p:spPr>
          <a:xfrm>
            <a:off x="5652120" y="2571750"/>
            <a:ext cx="1152128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E916FB5C-6903-40DD-B752-331E387F83F0}"/>
              </a:ext>
            </a:extLst>
          </p:cNvPr>
          <p:cNvSpPr/>
          <p:nvPr/>
        </p:nvSpPr>
        <p:spPr>
          <a:xfrm>
            <a:off x="395536" y="4195746"/>
            <a:ext cx="2149567" cy="388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1414D35A-04C8-42EF-8C5A-36163BA793EC}"/>
              </a:ext>
            </a:extLst>
          </p:cNvPr>
          <p:cNvSpPr/>
          <p:nvPr/>
        </p:nvSpPr>
        <p:spPr>
          <a:xfrm>
            <a:off x="3044057" y="3736097"/>
            <a:ext cx="5560391" cy="1043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A9E028D-1461-493B-8D80-FF04786C2F74}"/>
              </a:ext>
            </a:extLst>
          </p:cNvPr>
          <p:cNvSpPr/>
          <p:nvPr/>
        </p:nvSpPr>
        <p:spPr>
          <a:xfrm>
            <a:off x="6989804" y="3957536"/>
            <a:ext cx="864096" cy="183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4B365215-0170-40EC-BFAC-0DEC7BFA3765}"/>
              </a:ext>
            </a:extLst>
          </p:cNvPr>
          <p:cNvCxnSpPr/>
          <p:nvPr/>
        </p:nvCxnSpPr>
        <p:spPr>
          <a:xfrm flipH="1">
            <a:off x="4211960" y="4073868"/>
            <a:ext cx="2777844" cy="3924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34" name="TextBox 33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고객센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터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49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998607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522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게시판 글쓰기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(1)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d30y9cdsu7xlg0.cloudfront.net/png/201817-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620799"/>
            <a:ext cx="489475" cy="2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테이블, 노트북, 앉아있는, 검은색이(가) 표시된 사진&#10;&#10;자동 생성된 설명">
            <a:extLst>
              <a:ext uri="{FF2B5EF4-FFF2-40B4-BE49-F238E27FC236}">
                <a16:creationId xmlns="" xmlns:a16="http://schemas.microsoft.com/office/drawing/2014/main" id="{C474B992-31A0-4864-ABB1-12F9CBDA0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" y="1421452"/>
            <a:ext cx="2876840" cy="1889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7C94A4C-420E-4722-8BE4-BAA0E1B7B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85" y="2876090"/>
            <a:ext cx="4741591" cy="1922411"/>
          </a:xfrm>
          <a:prstGeom prst="rect">
            <a:avLst/>
          </a:prstGeom>
        </p:spPr>
      </p:pic>
      <p:pic>
        <p:nvPicPr>
          <p:cNvPr id="22" name="그림 21" descr="테이블, 검은색, 앉아있는, 노트북이(가) 표시된 사진&#10;&#10;자동 생성된 설명">
            <a:extLst>
              <a:ext uri="{FF2B5EF4-FFF2-40B4-BE49-F238E27FC236}">
                <a16:creationId xmlns="" xmlns:a16="http://schemas.microsoft.com/office/drawing/2014/main" id="{46E5A87D-AB44-4757-986E-057EEBC26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82" y="1124120"/>
            <a:ext cx="2690432" cy="2862044"/>
          </a:xfrm>
          <a:prstGeom prst="rect">
            <a:avLst/>
          </a:prstGeom>
        </p:spPr>
      </p:pic>
      <p:pic>
        <p:nvPicPr>
          <p:cNvPr id="10" name="그림 9" descr="스크린샷, 음식이(가) 표시된 사진&#10;&#10;자동 생성된 설명">
            <a:extLst>
              <a:ext uri="{FF2B5EF4-FFF2-40B4-BE49-F238E27FC236}">
                <a16:creationId xmlns="" xmlns:a16="http://schemas.microsoft.com/office/drawing/2014/main" id="{97EFF3E6-7422-4317-B036-1F8E6A861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81" y="1503367"/>
            <a:ext cx="3477351" cy="951974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2404297C-6696-4AD7-A6D3-D76EC4BA5333}"/>
              </a:ext>
            </a:extLst>
          </p:cNvPr>
          <p:cNvGrpSpPr/>
          <p:nvPr/>
        </p:nvGrpSpPr>
        <p:grpSpPr>
          <a:xfrm>
            <a:off x="98279" y="3360503"/>
            <a:ext cx="1244251" cy="287512"/>
            <a:chOff x="4668779" y="1927373"/>
            <a:chExt cx="1244251" cy="287512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6060C3AF-14DB-4E6A-92CF-7AF11B64DCAC}"/>
                </a:ext>
              </a:extLst>
            </p:cNvPr>
            <p:cNvSpPr txBox="1"/>
            <p:nvPr/>
          </p:nvSpPr>
          <p:spPr>
            <a:xfrm>
              <a:off x="4668779" y="1960969"/>
              <a:ext cx="12442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캡차불러오기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52" name="Picture 2" descr="C:\Users\user\Desktop\프로젝트\air.png">
              <a:extLst>
                <a:ext uri="{FF2B5EF4-FFF2-40B4-BE49-F238E27FC236}">
                  <a16:creationId xmlns="" xmlns:a16="http://schemas.microsoft.com/office/drawing/2014/main" id="{0A1A5A60-9DA2-445A-9583-47EE1C5E0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925" y="1927373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8B4A007C-964E-4FF3-9595-A5A6FA7A967B}"/>
              </a:ext>
            </a:extLst>
          </p:cNvPr>
          <p:cNvGrpSpPr/>
          <p:nvPr/>
        </p:nvGrpSpPr>
        <p:grpSpPr>
          <a:xfrm>
            <a:off x="1551813" y="4499884"/>
            <a:ext cx="1244251" cy="300997"/>
            <a:chOff x="4669496" y="1931229"/>
            <a:chExt cx="1244251" cy="300997"/>
          </a:xfrm>
        </p:grpSpPr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5375E358-D8DB-4AF3-8BD7-9CCC9EF9FA41}"/>
                </a:ext>
              </a:extLst>
            </p:cNvPr>
            <p:cNvSpPr txBox="1"/>
            <p:nvPr/>
          </p:nvSpPr>
          <p:spPr>
            <a:xfrm>
              <a:off x="4669496" y="1978310"/>
              <a:ext cx="12442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캡차이미지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57" name="Picture 2" descr="C:\Users\user\Desktop\프로젝트\air.png">
              <a:extLst>
                <a:ext uri="{FF2B5EF4-FFF2-40B4-BE49-F238E27FC236}">
                  <a16:creationId xmlns="" xmlns:a16="http://schemas.microsoft.com/office/drawing/2014/main" id="{49F07FA1-4978-4646-8D0C-68CBDCB01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778" y="1931229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831B2C96-C3F9-4A93-8B03-B91B5F1846B5}"/>
              </a:ext>
            </a:extLst>
          </p:cNvPr>
          <p:cNvGrpSpPr/>
          <p:nvPr/>
        </p:nvGrpSpPr>
        <p:grpSpPr>
          <a:xfrm>
            <a:off x="7673798" y="796142"/>
            <a:ext cx="1244251" cy="290102"/>
            <a:chOff x="4798310" y="2031916"/>
            <a:chExt cx="1244251" cy="290102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68D2C880-1B69-4588-871F-B875E6B1680E}"/>
                </a:ext>
              </a:extLst>
            </p:cNvPr>
            <p:cNvSpPr txBox="1"/>
            <p:nvPr/>
          </p:nvSpPr>
          <p:spPr>
            <a:xfrm>
              <a:off x="4798310" y="2068102"/>
              <a:ext cx="12442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캡차비교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60" name="Picture 2" descr="C:\Users\user\Desktop\프로젝트\air.png">
              <a:extLst>
                <a:ext uri="{FF2B5EF4-FFF2-40B4-BE49-F238E27FC236}">
                  <a16:creationId xmlns="" xmlns:a16="http://schemas.microsoft.com/office/drawing/2014/main" id="{7898046F-CFB2-421F-A6BB-9DD2BF4D7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435" y="2031916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A15C6E1-047D-4E03-97CC-96EAD368D60F}"/>
              </a:ext>
            </a:extLst>
          </p:cNvPr>
          <p:cNvSpPr/>
          <p:nvPr/>
        </p:nvSpPr>
        <p:spPr>
          <a:xfrm>
            <a:off x="2618381" y="1491853"/>
            <a:ext cx="3466334" cy="9764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32" name="TextBox 31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고객센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터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91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998607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8753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게시판 글쓰기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(2)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d30y9cdsu7xlg0.cloudfront.net/png/201817-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620799"/>
            <a:ext cx="489475" cy="2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264522" y="1911793"/>
            <a:ext cx="3200621" cy="782765"/>
            <a:chOff x="5264522" y="1860993"/>
            <a:chExt cx="3200621" cy="782765"/>
          </a:xfrm>
        </p:grpSpPr>
        <p:grpSp>
          <p:nvGrpSpPr>
            <p:cNvPr id="40" name="그룹 39"/>
            <p:cNvGrpSpPr/>
            <p:nvPr/>
          </p:nvGrpSpPr>
          <p:grpSpPr>
            <a:xfrm>
              <a:off x="5264522" y="1938390"/>
              <a:ext cx="3200621" cy="705368"/>
              <a:chOff x="1381197" y="3363838"/>
              <a:chExt cx="3030445" cy="70536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381197" y="3363838"/>
                <a:ext cx="9040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83403" y="3669096"/>
                <a:ext cx="3028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</a:p>
            </p:txBody>
          </p:sp>
        </p:grpSp>
        <p:pic>
          <p:nvPicPr>
            <p:cNvPr id="44" name="Picture 2" descr="C:\Users\user\Desktop\프로젝트\ai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361" y="1860993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1D303FC-5A98-4634-8ED3-58EA5C25EF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5" y="1461212"/>
            <a:ext cx="4682805" cy="2021473"/>
          </a:xfrm>
          <a:prstGeom prst="rect">
            <a:avLst/>
          </a:prstGeom>
        </p:spPr>
      </p:pic>
      <p:pic>
        <p:nvPicPr>
          <p:cNvPr id="12" name="그림 11" descr="테이블, 사진, 노트북, 앉아있는이(가) 표시된 사진&#10;&#10;자동 생성된 설명">
            <a:extLst>
              <a:ext uri="{FF2B5EF4-FFF2-40B4-BE49-F238E27FC236}">
                <a16:creationId xmlns="" xmlns:a16="http://schemas.microsoft.com/office/drawing/2014/main" id="{7B99FE22-1E38-4E94-90CA-86D4CBB54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74" y="1461212"/>
            <a:ext cx="3627434" cy="1615580"/>
          </a:xfrm>
          <a:prstGeom prst="rect">
            <a:avLst/>
          </a:prstGeom>
        </p:spPr>
      </p:pic>
      <p:pic>
        <p:nvPicPr>
          <p:cNvPr id="14" name="그림 13" descr="오렌지, 어두운, 검은색, 앉아있는이(가) 표시된 사진&#10;&#10;자동 생성된 설명">
            <a:extLst>
              <a:ext uri="{FF2B5EF4-FFF2-40B4-BE49-F238E27FC236}">
                <a16:creationId xmlns="" xmlns:a16="http://schemas.microsoft.com/office/drawing/2014/main" id="{1DE4C4D8-8D1F-4B28-9F0D-2C79634BAD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5" y="3269306"/>
            <a:ext cx="3810330" cy="42675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A00F8C89-0916-4293-88EA-E1174E268311}"/>
              </a:ext>
            </a:extLst>
          </p:cNvPr>
          <p:cNvSpPr/>
          <p:nvPr/>
        </p:nvSpPr>
        <p:spPr>
          <a:xfrm>
            <a:off x="4572000" y="3272945"/>
            <a:ext cx="493400" cy="2170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7" name="TextBox 26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고객센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터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946400" y="279400"/>
            <a:ext cx="1625600" cy="492760"/>
            <a:chOff x="2623185" y="279400"/>
            <a:chExt cx="1625600" cy="492760"/>
          </a:xfrm>
        </p:grpSpPr>
        <p:sp>
          <p:nvSpPr>
            <p:cNvPr id="31" name="TextBox 30"/>
            <p:cNvSpPr txBox="1"/>
            <p:nvPr/>
          </p:nvSpPr>
          <p:spPr>
            <a:xfrm>
              <a:off x="2623185" y="279400"/>
              <a:ext cx="1625600" cy="492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1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33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프로젝트 개발동기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0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99136" y="4515966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필요한 말 있으면 쓰도록 해요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95536" y="998607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9108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공항 검색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d30y9cdsu7xlg0.cloudfront.net/png/201817-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620799"/>
            <a:ext cx="489475" cy="2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264522" y="1911793"/>
            <a:ext cx="3200621" cy="782765"/>
            <a:chOff x="5264522" y="1860993"/>
            <a:chExt cx="3200621" cy="782765"/>
          </a:xfrm>
        </p:grpSpPr>
        <p:grpSp>
          <p:nvGrpSpPr>
            <p:cNvPr id="40" name="그룹 39"/>
            <p:cNvGrpSpPr/>
            <p:nvPr/>
          </p:nvGrpSpPr>
          <p:grpSpPr>
            <a:xfrm>
              <a:off x="5264522" y="1938390"/>
              <a:ext cx="3200621" cy="705368"/>
              <a:chOff x="1381197" y="3363838"/>
              <a:chExt cx="3030445" cy="70536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381197" y="3363838"/>
                <a:ext cx="9040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83403" y="3669096"/>
                <a:ext cx="3028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</a:p>
            </p:txBody>
          </p:sp>
        </p:grpSp>
        <p:pic>
          <p:nvPicPr>
            <p:cNvPr id="44" name="Picture 2" descr="C:\Users\user\Desktop\프로젝트\ai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361" y="1860993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5273030" y="2790350"/>
            <a:ext cx="3200621" cy="782765"/>
            <a:chOff x="5264522" y="1860993"/>
            <a:chExt cx="3200621" cy="782765"/>
          </a:xfrm>
        </p:grpSpPr>
        <p:grpSp>
          <p:nvGrpSpPr>
            <p:cNvPr id="46" name="그룹 45"/>
            <p:cNvGrpSpPr/>
            <p:nvPr/>
          </p:nvGrpSpPr>
          <p:grpSpPr>
            <a:xfrm>
              <a:off x="5264522" y="1938390"/>
              <a:ext cx="3200621" cy="705368"/>
              <a:chOff x="1381197" y="3363838"/>
              <a:chExt cx="3030445" cy="705368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381197" y="3363838"/>
                <a:ext cx="9040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383403" y="3669096"/>
                <a:ext cx="3028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코드설명</a:t>
                </a:r>
              </a:p>
            </p:txBody>
          </p:sp>
        </p:grpSp>
        <p:pic>
          <p:nvPicPr>
            <p:cNvPr id="47" name="Picture 2" descr="C:\Users\user\Desktop\프로젝트\ai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361" y="1860993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AC40A65-495E-42B8-B8AA-A29A48650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5" y="1363511"/>
            <a:ext cx="7122171" cy="1241235"/>
          </a:xfrm>
          <a:prstGeom prst="rect">
            <a:avLst/>
          </a:prstGeom>
        </p:spPr>
      </p:pic>
      <p:pic>
        <p:nvPicPr>
          <p:cNvPr id="14" name="그림 13" descr="노트북, 검은색, 컴퓨터, 테이블이(가) 표시된 사진&#10;&#10;자동 생성된 설명">
            <a:extLst>
              <a:ext uri="{FF2B5EF4-FFF2-40B4-BE49-F238E27FC236}">
                <a16:creationId xmlns="" xmlns:a16="http://schemas.microsoft.com/office/drawing/2014/main" id="{DC3819A2-1685-4C63-9039-CCDC3271B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5" y="2734738"/>
            <a:ext cx="4313859" cy="1198650"/>
          </a:xfrm>
          <a:prstGeom prst="rect">
            <a:avLst/>
          </a:prstGeom>
        </p:spPr>
      </p:pic>
      <p:pic>
        <p:nvPicPr>
          <p:cNvPr id="22" name="그림 21" descr="노트북, 휴대폰, 전화, 검은색이(가) 표시된 사진&#10;&#10;자동 생성된 설명">
            <a:extLst>
              <a:ext uri="{FF2B5EF4-FFF2-40B4-BE49-F238E27FC236}">
                <a16:creationId xmlns="" xmlns:a16="http://schemas.microsoft.com/office/drawing/2014/main" id="{A86DF832-F484-43A4-89B1-C130713DF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11" y="2130410"/>
            <a:ext cx="3373456" cy="2720751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32" name="TextBox 3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162424" y="279400"/>
            <a:ext cx="1625600" cy="492760"/>
            <a:chOff x="2623185" y="279400"/>
            <a:chExt cx="1625600" cy="492760"/>
          </a:xfrm>
        </p:grpSpPr>
        <p:sp>
          <p:nvSpPr>
            <p:cNvPr id="37" name="TextBox 36"/>
            <p:cNvSpPr txBox="1"/>
            <p:nvPr/>
          </p:nvSpPr>
          <p:spPr>
            <a:xfrm>
              <a:off x="2623185" y="279400"/>
              <a:ext cx="1625600" cy="492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1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42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605" y="998855"/>
            <a:ext cx="1454785" cy="292100"/>
            <a:chOff x="395605" y="998855"/>
            <a:chExt cx="1454785" cy="292100"/>
          </a:xfrm>
        </p:grpSpPr>
        <p:sp>
          <p:nvSpPr>
            <p:cNvPr id="23" name="TextBox 22"/>
            <p:cNvSpPr txBox="1"/>
            <p:nvPr/>
          </p:nvSpPr>
          <p:spPr>
            <a:xfrm>
              <a:off x="395605" y="998855"/>
              <a:ext cx="947420" cy="292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7360" y="998855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473575" y="386080"/>
            <a:ext cx="4464685" cy="4571365"/>
            <a:chOff x="4473575" y="386080"/>
            <a:chExt cx="4464685" cy="4571365"/>
          </a:xfrm>
        </p:grpSpPr>
        <p:grpSp>
          <p:nvGrpSpPr>
            <p:cNvPr id="21" name="그룹 20"/>
            <p:cNvGrpSpPr/>
            <p:nvPr/>
          </p:nvGrpSpPr>
          <p:grpSpPr>
            <a:xfrm>
              <a:off x="4473575" y="418465"/>
              <a:ext cx="4464685" cy="4538980"/>
              <a:chOff x="4473575" y="418465"/>
              <a:chExt cx="4464685" cy="453898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4473575" y="418465"/>
                <a:ext cx="3888740" cy="24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현재시간을 기준으로 임박한 </a:t>
                </a:r>
                <a:r>
                  <a:rPr lang="ko-KR" altLang="en-US" sz="1050" dirty="0" err="1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출도착</a:t>
                </a:r>
                <a:r>
                  <a:rPr lang="ko-KR" altLang="en-US" sz="1050" dirty="0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항공편 보여주기  </a:t>
                </a:r>
                <a:endPara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73575" y="709930"/>
                <a:ext cx="4464685" cy="4247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$('.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deptime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').each(function</a:t>
                </a:r>
                <a:r>
                  <a:rPr lang="en-US" altLang="ko-KR" sz="900" dirty="0" smtClean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(){</a:t>
                </a:r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var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time = $(this).text().replace('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년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','').replace('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월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','').replace('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일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','').replace(' ','').replace('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시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','').replace('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분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','');</a:t>
                </a: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time = Number(time);</a:t>
                </a: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 err="1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var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today = Number(${</a:t>
                </a:r>
                <a:r>
                  <a:rPr lang="en-US" altLang="ko-KR" sz="900" dirty="0" err="1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ttime</a:t>
                </a:r>
                <a:r>
                  <a:rPr lang="en-US" altLang="ko-KR" sz="900" dirty="0" smtClean="0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});   </a:t>
                </a:r>
              </a:p>
              <a:p>
                <a:pPr lvl="1"/>
                <a:r>
                  <a:rPr lang="en-US" altLang="ko-KR" sz="900" dirty="0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	</a:t>
                </a:r>
                <a:r>
                  <a:rPr lang="en-US" altLang="ko-KR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-&gt; controller</a:t>
                </a:r>
                <a:r>
                  <a:rPr lang="ko-KR" altLang="en-US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에서 현재시간 보내기</a:t>
                </a:r>
                <a:endParaRPr lang="en-US" altLang="ko-KR" sz="9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 err="1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var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later = Number(${later</a:t>
                </a:r>
                <a:r>
                  <a:rPr lang="en-US" altLang="ko-KR" sz="900" dirty="0" smtClean="0">
                    <a:solidFill>
                      <a:srgbClr val="FF0000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});      </a:t>
                </a:r>
              </a:p>
              <a:p>
                <a:pPr lvl="1"/>
                <a:r>
                  <a:rPr lang="en-US" altLang="ko-KR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	-&gt; controller</a:t>
                </a:r>
                <a:r>
                  <a:rPr lang="ko-KR" altLang="en-US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에서 현재시간 </a:t>
                </a:r>
                <a:r>
                  <a:rPr lang="en-US" altLang="ko-KR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+10</a:t>
                </a:r>
                <a:r>
                  <a:rPr lang="ko-KR" altLang="en-US" sz="9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분 보내기</a:t>
                </a:r>
                <a:endParaRPr lang="en-US" altLang="ko-KR" sz="9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b="1" dirty="0">
                    <a:solidFill>
                      <a:schemeClr val="accent5">
                        <a:lumMod val="7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if(time &lt; today){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$(this).closest('.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lasttime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').find('td').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css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('color','#c7c2c2');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$(this).siblings('.arrived').html('&lt;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class="material-icons" style="font-size:36px"&gt;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airplanemode_active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&lt;/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&gt;');</a:t>
                </a: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$(this).siblings('.arrived').html('&lt;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img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src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="../images/booking/11.png" style="width: 40px;"&gt;')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}</a:t>
                </a: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b="1" dirty="0">
                    <a:solidFill>
                      <a:schemeClr val="accent5">
                        <a:lumMod val="7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if(time &gt;= today &amp;&amp; time &lt; later){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$(this).closest('.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lasttime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').find('td').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css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('color','#d60815');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$(this).closest('.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lasttime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').find('td').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css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('font-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weight','bolder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');</a:t>
                </a:r>
              </a:p>
              <a:p>
                <a:pPr lvl="1"/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$(this).siblings('.arrived').html('&lt;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img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</a:t>
                </a:r>
                <a:r>
                  <a:rPr lang="en-US" altLang="ko-KR" sz="900" dirty="0" err="1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src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="../images/booking/12.png" style="width: 40px;"&gt;')</a:t>
                </a:r>
              </a:p>
              <a:p>
                <a:pPr lvl="1"/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}</a:t>
                </a:r>
              </a:p>
              <a:p>
                <a:endParaRPr lang="ko-KR" altLang="en-US" sz="9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});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115" y="386080"/>
              <a:ext cx="297180" cy="23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/>
          <p:cNvPicPr preferRelativeResize="0"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0" r="13787"/>
          <a:stretch/>
        </p:blipFill>
        <p:spPr bwMode="auto">
          <a:xfrm>
            <a:off x="251460" y="746760"/>
            <a:ext cx="4165600" cy="389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9840" y="1231265"/>
            <a:ext cx="1008380" cy="3514725"/>
          </a:xfrm>
          <a:prstGeom prst="rect">
            <a:avLst/>
          </a:prstGeom>
          <a:noFill/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55491" y="279400"/>
            <a:ext cx="1625573" cy="492443"/>
            <a:chOff x="2623185" y="279400"/>
            <a:chExt cx="1625573" cy="492443"/>
          </a:xfrm>
        </p:grpSpPr>
        <p:sp>
          <p:nvSpPr>
            <p:cNvPr id="35" name="TextBox 34"/>
            <p:cNvSpPr txBox="1"/>
            <p:nvPr/>
          </p:nvSpPr>
          <p:spPr>
            <a:xfrm>
              <a:off x="2623185" y="279400"/>
              <a:ext cx="162557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1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7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7150" r="17996" b="22408"/>
          <a:stretch/>
        </p:blipFill>
        <p:spPr bwMode="auto">
          <a:xfrm>
            <a:off x="-7620" y="895985"/>
            <a:ext cx="4561205" cy="310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0" y="640715"/>
            <a:ext cx="319849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편도일 경우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가는 여정만 선택가능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t="3443" r="17835" b="9192"/>
          <a:stretch/>
        </p:blipFill>
        <p:spPr bwMode="auto">
          <a:xfrm>
            <a:off x="4572000" y="901700"/>
            <a:ext cx="4572000" cy="384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572000" y="649605"/>
            <a:ext cx="319849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왕복일 경우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오는 여정까지 선택가능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127499" y="279400"/>
            <a:ext cx="1660525" cy="492760"/>
            <a:chOff x="2623185" y="279400"/>
            <a:chExt cx="1660525" cy="492760"/>
          </a:xfrm>
        </p:grpSpPr>
        <p:sp>
          <p:nvSpPr>
            <p:cNvPr id="29" name="TextBox 28"/>
            <p:cNvSpPr txBox="1"/>
            <p:nvPr/>
          </p:nvSpPr>
          <p:spPr>
            <a:xfrm>
              <a:off x="2623185" y="279400"/>
              <a:ext cx="1660525" cy="492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7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5248" r="33712" b="14545"/>
          <a:stretch/>
        </p:blipFill>
        <p:spPr bwMode="auto">
          <a:xfrm>
            <a:off x="107315" y="683895"/>
            <a:ext cx="3051175" cy="200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7" t="29704" r="33585" b="15897"/>
          <a:stretch/>
        </p:blipFill>
        <p:spPr bwMode="auto">
          <a:xfrm>
            <a:off x="139065" y="2689225"/>
            <a:ext cx="3019425" cy="217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158490" y="672465"/>
            <a:ext cx="5931535" cy="1038860"/>
            <a:chOff x="3158490" y="672465"/>
            <a:chExt cx="5931535" cy="1038860"/>
          </a:xfrm>
        </p:grpSpPr>
        <p:grpSp>
          <p:nvGrpSpPr>
            <p:cNvPr id="24" name="그룹 23"/>
            <p:cNvGrpSpPr/>
            <p:nvPr/>
          </p:nvGrpSpPr>
          <p:grpSpPr>
            <a:xfrm>
              <a:off x="3158490" y="672465"/>
              <a:ext cx="5931535" cy="1038860"/>
              <a:chOff x="3158490" y="672465"/>
              <a:chExt cx="5931535" cy="103886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158490" y="672465"/>
                <a:ext cx="5166360" cy="25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선택한 인원만큼 예약자 정보 받기</a:t>
                </a:r>
                <a:endPara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158490" y="925830"/>
                <a:ext cx="5931535" cy="78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성인과 아이를 구분하여</a:t>
                </a:r>
                <a:r>
                  <a:rPr lang="en-US" altLang="ko-KR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, 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각각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선택한 인원만큼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for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문을 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이용하여 </a:t>
                </a:r>
                <a:r>
                  <a:rPr lang="en-US" altLang="ko-KR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write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할 부분을 생성 </a:t>
                </a:r>
                <a:endPara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r>
                  <a:rPr lang="en-US" altLang="ko-KR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Input type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의</a:t>
                </a:r>
                <a:r>
                  <a:rPr lang="en-US" altLang="ko-KR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 name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을  </a:t>
                </a:r>
                <a:r>
                  <a:rPr lang="en-US" altLang="ko-KR" sz="9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varStatus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을 이용하여 각기 다르게 지정</a:t>
                </a:r>
                <a:r>
                  <a:rPr lang="en-US" altLang="ko-KR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. </a:t>
                </a:r>
                <a:r>
                  <a:rPr lang="ko-KR" altLang="en-US" sz="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전체를 하나의 폼으로 넘김</a:t>
                </a:r>
                <a:endPara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&lt;input type="text" placeholder="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성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신분증언어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)" </a:t>
                </a:r>
                <a:r>
                  <a:rPr lang="en-US" altLang="ko-KR" sz="900" b="1" dirty="0" smtClean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name</a:t>
                </a:r>
                <a:r>
                  <a:rPr lang="en-US" altLang="ko-KR" sz="900" b="1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="</a:t>
                </a:r>
                <a:r>
                  <a:rPr lang="en-US" altLang="ko-KR" sz="9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adultList</a:t>
                </a:r>
                <a:r>
                  <a:rPr lang="en-US" altLang="ko-KR" sz="9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[${status.index-1}].</a:t>
                </a:r>
                <a:r>
                  <a:rPr lang="en-US" altLang="ko-KR" sz="9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lastName</a:t>
                </a:r>
                <a:r>
                  <a:rPr lang="en-US" altLang="ko-KR" sz="900" b="1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"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&gt; </a:t>
                </a:r>
              </a:p>
              <a:p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&lt;input type="text" placeholder="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이름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(</a:t>
                </a:r>
                <a:r>
                  <a:rPr lang="ko-KR" altLang="en-US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신분증언어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)" </a:t>
                </a:r>
                <a:r>
                  <a:rPr lang="en-US" altLang="ko-KR" sz="900" b="1" dirty="0" smtClean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name</a:t>
                </a:r>
                <a:r>
                  <a:rPr lang="en-US" altLang="ko-KR" sz="900" b="1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="</a:t>
                </a:r>
                <a:r>
                  <a:rPr lang="en-US" altLang="ko-KR" sz="9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adultList</a:t>
                </a:r>
                <a:r>
                  <a:rPr lang="en-US" altLang="ko-KR" sz="9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[${status.index-1}].</a:t>
                </a:r>
                <a:r>
                  <a:rPr lang="en-US" altLang="ko-KR" sz="9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firstName</a:t>
                </a:r>
                <a:r>
                  <a:rPr lang="en-US" altLang="ko-KR" sz="900" b="1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"</a:t>
                </a:r>
                <a:r>
                  <a:rPr lang="en-US" altLang="ko-KR" sz="9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&gt; 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775" y="672465"/>
              <a:ext cx="394970" cy="23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1687" r="30756" b="29634"/>
          <a:stretch/>
        </p:blipFill>
        <p:spPr bwMode="auto">
          <a:xfrm>
            <a:off x="3451860" y="1890395"/>
            <a:ext cx="2482850" cy="194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93765" y="1960880"/>
            <a:ext cx="3096260" cy="695325"/>
            <a:chOff x="5993765" y="1960880"/>
            <a:chExt cx="3096260" cy="695325"/>
          </a:xfrm>
        </p:grpSpPr>
        <p:sp>
          <p:nvSpPr>
            <p:cNvPr id="33" name="TextBox 32"/>
            <p:cNvSpPr txBox="1"/>
            <p:nvPr/>
          </p:nvSpPr>
          <p:spPr>
            <a:xfrm>
              <a:off x="5993765" y="1960880"/>
              <a:ext cx="2696845" cy="2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회원번호 찾기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93765" y="2286635"/>
              <a:ext cx="309626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이름과 아이디를 입력하면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Ajax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를 사용하여 회원번호를 찾음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34950" y="2057400"/>
            <a:ext cx="2896870" cy="567690"/>
          </a:xfrm>
          <a:prstGeom prst="rect">
            <a:avLst/>
          </a:prstGeom>
          <a:noFill/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423160" y="1903730"/>
            <a:ext cx="10287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24155" y="4083685"/>
            <a:ext cx="2896870" cy="567690"/>
          </a:xfrm>
          <a:prstGeom prst="rect">
            <a:avLst/>
          </a:prstGeom>
          <a:noFill/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120390" y="4361180"/>
            <a:ext cx="266065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451860" y="4133215"/>
            <a:ext cx="3096260" cy="518160"/>
            <a:chOff x="3451860" y="4133215"/>
            <a:chExt cx="3096260" cy="518160"/>
          </a:xfrm>
        </p:grpSpPr>
        <p:sp>
          <p:nvSpPr>
            <p:cNvPr id="45" name="TextBox 44"/>
            <p:cNvSpPr txBox="1"/>
            <p:nvPr/>
          </p:nvSpPr>
          <p:spPr>
            <a:xfrm>
              <a:off x="3451860" y="4133215"/>
              <a:ext cx="2696845" cy="2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쿠폰 선택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51860" y="4420870"/>
              <a:ext cx="3096260" cy="231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앞부분을 </a:t>
              </a:r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파싱하여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할인을 적용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205" y="1960880"/>
            <a:ext cx="394970" cy="2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4083685"/>
            <a:ext cx="394970" cy="2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38" name="TextBox 37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199507" y="279400"/>
            <a:ext cx="1657633" cy="492443"/>
            <a:chOff x="2623185" y="279400"/>
            <a:chExt cx="1657633" cy="492443"/>
          </a:xfrm>
        </p:grpSpPr>
        <p:sp>
          <p:nvSpPr>
            <p:cNvPr id="52" name="TextBox 51"/>
            <p:cNvSpPr txBox="1"/>
            <p:nvPr/>
          </p:nvSpPr>
          <p:spPr>
            <a:xfrm>
              <a:off x="2623185" y="279400"/>
              <a:ext cx="165763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3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202555" y="339725"/>
            <a:ext cx="3502025" cy="1471930"/>
            <a:chOff x="5202555" y="339725"/>
            <a:chExt cx="3502025" cy="1471930"/>
          </a:xfrm>
        </p:grpSpPr>
        <p:sp>
          <p:nvSpPr>
            <p:cNvPr id="28" name="TextBox 27"/>
            <p:cNvSpPr txBox="1"/>
            <p:nvPr/>
          </p:nvSpPr>
          <p:spPr>
            <a:xfrm>
              <a:off x="5202555" y="339725"/>
              <a:ext cx="3049905" cy="2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결제직전 결제될 금액 확인하기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02555" y="611505"/>
              <a:ext cx="3502025" cy="120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항공권 원가를 기준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각각 선택한 쿠폰에 대한 할인금액을 뺀 가격에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세금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유류할증료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공항이용료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)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를 더하여 전체적인 가격을 산정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예약한 모든 인원의 금액을 더한 후 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로그인 한 사람의 </a:t>
              </a:r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마일리지로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할인여부를 결정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항공 총 결제금액을 산정하고 결제를 진행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r="12958" b="4413"/>
          <a:stretch/>
        </p:blipFill>
        <p:spPr bwMode="auto">
          <a:xfrm>
            <a:off x="43815" y="682625"/>
            <a:ext cx="5158740" cy="411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05" y="339725"/>
            <a:ext cx="394970" cy="2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5202555" y="1923415"/>
            <a:ext cx="3834130" cy="3054985"/>
            <a:chOff x="5202555" y="1923415"/>
            <a:chExt cx="3834130" cy="3054985"/>
          </a:xfrm>
        </p:grpSpPr>
        <p:sp>
          <p:nvSpPr>
            <p:cNvPr id="48" name="TextBox 47"/>
            <p:cNvSpPr txBox="1"/>
            <p:nvPr/>
          </p:nvSpPr>
          <p:spPr>
            <a:xfrm>
              <a:off x="5204460" y="1923415"/>
              <a:ext cx="3339465" cy="2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마일리지</a:t>
              </a:r>
              <a:r>
                <a:rPr lang="ko-KR" altLang="en-US" sz="1050" dirty="0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사용하기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02555" y="2177415"/>
              <a:ext cx="3834130" cy="280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$('#use').click(function(){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mil = $('#muse').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val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();</a:t>
              </a:r>
            </a:p>
            <a:p>
              <a:pPr lvl="1"/>
              <a:endParaRPr lang="ko-KR" altLang="en-US" sz="800" dirty="0"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 lvl="1"/>
              <a:r>
                <a:rPr lang="en-US" altLang="ko-KR" sz="800" b="1" dirty="0">
                  <a:solidFill>
                    <a:srgbClr val="DD1A15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if(mil &gt; ${</a:t>
              </a:r>
              <a:r>
                <a:rPr lang="en-US" altLang="ko-KR" sz="800" b="1" dirty="0" err="1">
                  <a:solidFill>
                    <a:srgbClr val="DD1A15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member.mileage</a:t>
              </a:r>
              <a:r>
                <a:rPr lang="en-US" altLang="ko-KR" sz="800" b="1" dirty="0" smtClean="0">
                  <a:solidFill>
                    <a:srgbClr val="DD1A15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})</a:t>
              </a:r>
              <a:r>
                <a:rPr lang="en-US" altLang="ko-KR" sz="800" dirty="0" smtClean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{ </a:t>
              </a:r>
            </a:p>
            <a:p>
              <a:pPr lvl="1"/>
              <a:r>
                <a:rPr lang="en-US" altLang="ko-KR" sz="800" b="1" dirty="0" smtClean="0">
                  <a:solidFill>
                    <a:schemeClr val="accent5">
                      <a:lumMod val="7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//</a:t>
              </a:r>
              <a:r>
                <a:rPr lang="ko-KR" altLang="en-US" sz="800" b="1" dirty="0" smtClean="0">
                  <a:solidFill>
                    <a:schemeClr val="accent5">
                      <a:lumMod val="7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세션에서 받아온 현재 회원이 소유한 </a:t>
              </a:r>
              <a:r>
                <a:rPr lang="ko-KR" altLang="en-US" sz="800" b="1" dirty="0" err="1" smtClean="0">
                  <a:solidFill>
                    <a:schemeClr val="accent5">
                      <a:lumMod val="7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</a:t>
              </a:r>
              <a:r>
                <a:rPr lang="ko-KR" altLang="en-US" sz="800" b="1" dirty="0" smtClean="0">
                  <a:solidFill>
                    <a:schemeClr val="accent5">
                      <a:lumMod val="7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보다 작은 범위만 선택가능</a:t>
              </a:r>
              <a:endParaRPr lang="en-US" altLang="ko-KR" sz="800" b="1" dirty="0" smtClean="0">
                <a:solidFill>
                  <a:schemeClr val="accent5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 lvl="1"/>
              <a:r>
                <a:rPr lang="en-US" altLang="ko-KR" sz="800" dirty="0" smtClean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alert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('</a:t>
              </a:r>
              <a:r>
                <a:rPr lang="ko-KR" altLang="en-US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사용가능한</a:t>
              </a:r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</a:t>
              </a:r>
              <a:r>
                <a:rPr lang="ko-KR" altLang="en-US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마일리지를</a:t>
              </a:r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입력해주세요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.');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$('#muse').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val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(0);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mil = 0;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}</a:t>
              </a:r>
            </a:p>
            <a:p>
              <a:pPr lvl="1"/>
              <a:endParaRPr lang="ko-KR" altLang="en-US" sz="800" dirty="0"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var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regNumber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= /^[0-9]*$/;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if(!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regNumber.test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(mil)){</a:t>
              </a:r>
            </a:p>
            <a:p>
              <a:pPr lvl="1"/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    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alert('</a:t>
              </a:r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숫자만 입력하세요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');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    $('#muse').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val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(0);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    mil = 0;</a:t>
              </a:r>
            </a:p>
            <a:p>
              <a:pPr lvl="1"/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   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}</a:t>
              </a:r>
            </a:p>
            <a:p>
              <a:pPr lvl="1"/>
              <a:endParaRPr lang="ko-KR" altLang="en-US" sz="800" dirty="0"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$('.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milCheck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').text(mil);</a:t>
              </a: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mil = Number(mil);</a:t>
              </a:r>
            </a:p>
            <a:p>
              <a:pPr lvl="1"/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var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rm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= r - mil</a:t>
              </a:r>
              <a:r>
                <a:rPr lang="en-US" altLang="ko-KR" sz="800" dirty="0" smtClean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;  </a:t>
              </a:r>
              <a:r>
                <a:rPr lang="en-US" altLang="ko-KR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//</a:t>
              </a:r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총 결제금액에서 선택한 </a:t>
              </a:r>
              <a:r>
                <a:rPr lang="ko-KR" altLang="en-US" sz="8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</a:t>
              </a:r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가격을 제외</a:t>
              </a:r>
              <a:endParaRPr lang="en-US" altLang="ko-KR" sz="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 lvl="1"/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$('.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tprice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').html(' ' + 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addComma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(</a:t>
              </a:r>
              <a:r>
                <a:rPr lang="en-US" altLang="ko-KR" sz="800" dirty="0" err="1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rm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) + '</a:t>
              </a:r>
              <a:r>
                <a:rPr lang="ko-KR" altLang="en-US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원</a:t>
              </a:r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');</a:t>
              </a:r>
            </a:p>
            <a:p>
              <a:r>
                <a:rPr lang="en-US" altLang="ko-KR" sz="800" dirty="0"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});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cxnSp>
        <p:nvCxnSpPr>
          <p:cNvPr id="51" name="직선 화살표 연결선 50"/>
          <p:cNvCxnSpPr/>
          <p:nvPr/>
        </p:nvCxnSpPr>
        <p:spPr>
          <a:xfrm flipV="1">
            <a:off x="2662555" y="3578225"/>
            <a:ext cx="2732405" cy="30480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20" y="1942465"/>
            <a:ext cx="394970" cy="2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7" name="TextBox 26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127499" y="279400"/>
            <a:ext cx="1672061" cy="492443"/>
            <a:chOff x="2623185" y="279400"/>
            <a:chExt cx="1672061" cy="492443"/>
          </a:xfrm>
        </p:grpSpPr>
        <p:sp>
          <p:nvSpPr>
            <p:cNvPr id="33" name="TextBox 32"/>
            <p:cNvSpPr txBox="1"/>
            <p:nvPr/>
          </p:nvSpPr>
          <p:spPr>
            <a:xfrm>
              <a:off x="2623185" y="279400"/>
              <a:ext cx="16720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4)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6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50000" b="36908"/>
          <a:stretch/>
        </p:blipFill>
        <p:spPr bwMode="auto">
          <a:xfrm>
            <a:off x="84455" y="904240"/>
            <a:ext cx="318579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8" t="15021" r="19612" b="20226"/>
          <a:stretch/>
        </p:blipFill>
        <p:spPr bwMode="auto">
          <a:xfrm>
            <a:off x="3334385" y="896620"/>
            <a:ext cx="3211830" cy="259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6634480" y="1014095"/>
            <a:ext cx="2406015" cy="1871980"/>
            <a:chOff x="6634480" y="1014095"/>
            <a:chExt cx="2406015" cy="1871980"/>
          </a:xfrm>
        </p:grpSpPr>
        <p:sp>
          <p:nvSpPr>
            <p:cNvPr id="32" name="TextBox 31"/>
            <p:cNvSpPr txBox="1"/>
            <p:nvPr/>
          </p:nvSpPr>
          <p:spPr>
            <a:xfrm>
              <a:off x="6634480" y="1014095"/>
              <a:ext cx="2095500" cy="21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결제하기</a:t>
              </a:r>
              <a:endPara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34480" y="1270000"/>
              <a:ext cx="2406015" cy="1616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결제가 성공하면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현재 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member 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테이블 내의 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데이터가 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update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됨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결제당시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사용한 </a:t>
              </a:r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마일리지는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차감되고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예약으로 인해 새로 적립된 </a:t>
              </a:r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마일리지는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예약한 매수만큼 추가됨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세션 내의 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member 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데이터 역시 만료되고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마일리지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데이터가 수정된 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새로운 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member </a:t>
              </a:r>
              <a:r>
                <a:rPr lang="ko-KR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데이터가 세션에 주입됨</a:t>
              </a:r>
              <a:endPara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83615"/>
            <a:ext cx="394970" cy="2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4" name="TextBox 23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항공권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127499" y="279400"/>
            <a:ext cx="1659237" cy="492443"/>
            <a:chOff x="2623185" y="279400"/>
            <a:chExt cx="1659237" cy="492443"/>
          </a:xfrm>
        </p:grpSpPr>
        <p:sp>
          <p:nvSpPr>
            <p:cNvPr id="28" name="TextBox 27"/>
            <p:cNvSpPr txBox="1"/>
            <p:nvPr/>
          </p:nvSpPr>
          <p:spPr>
            <a:xfrm>
              <a:off x="2623185" y="279400"/>
              <a:ext cx="165923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항공권 예약 </a:t>
              </a:r>
              <a:r>
                <a:rPr lang="en-US" altLang="ko-KR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(Part 5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694940" y="279400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7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그림 719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791A707-6E01-47E6-BC45-5F8BC6623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2088"/>
            <a:ext cx="4382416" cy="821292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47BEF948-11AA-41E1-923D-F77C36675F27}"/>
              </a:ext>
            </a:extLst>
          </p:cNvPr>
          <p:cNvGrpSpPr/>
          <p:nvPr/>
        </p:nvGrpSpPr>
        <p:grpSpPr>
          <a:xfrm>
            <a:off x="5220072" y="1652391"/>
            <a:ext cx="5166374" cy="927670"/>
            <a:chOff x="5533249" y="1300685"/>
            <a:chExt cx="3691402" cy="952639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D52779B8-1FFC-4124-AA4E-8FA905A6F3C9}"/>
                </a:ext>
              </a:extLst>
            </p:cNvPr>
            <p:cNvSpPr txBox="1"/>
            <p:nvPr/>
          </p:nvSpPr>
          <p:spPr>
            <a:xfrm>
              <a:off x="5533249" y="1328847"/>
              <a:ext cx="3691402" cy="924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예매번호 생성</a:t>
              </a:r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r>
                <a: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랜덤 알파벳과 랜덤 숫자를 섞어</a:t>
              </a:r>
              <a:r>
                <a:rPr lang="en-US" altLang="ko-KR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,</a:t>
              </a:r>
            </a:p>
            <a:p>
              <a:r>
                <a:rPr lang="en-US" altLang="ko-KR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A00A00 </a:t>
              </a:r>
              <a:r>
                <a: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형식으로 생성되도록 하였음</a:t>
              </a:r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77" name="Picture 2" descr="C:\Users\user\Desktop\프로젝트\air.png">
              <a:extLst>
                <a:ext uri="{FF2B5EF4-FFF2-40B4-BE49-F238E27FC236}">
                  <a16:creationId xmlns="" xmlns:a16="http://schemas.microsoft.com/office/drawing/2014/main" id="{1852BF11-818E-473B-B934-6BE1814C4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95" y="1300685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모니터, 스크린샷, 화면, 텔레비전이(가) 표시된 사진&#10;&#10;자동 생성된 설명">
            <a:extLst>
              <a:ext uri="{FF2B5EF4-FFF2-40B4-BE49-F238E27FC236}">
                <a16:creationId xmlns="" xmlns:a16="http://schemas.microsoft.com/office/drawing/2014/main" id="{F97C4243-61BB-407D-A0E1-6CF0FFC44C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80061"/>
            <a:ext cx="5413479" cy="13533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6A0EF5-D3C5-40EC-8AF9-9BA6137C4EA2}"/>
              </a:ext>
            </a:extLst>
          </p:cNvPr>
          <p:cNvSpPr/>
          <p:nvPr/>
        </p:nvSpPr>
        <p:spPr>
          <a:xfrm>
            <a:off x="1772455" y="3023888"/>
            <a:ext cx="3303601" cy="123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662DC3D-F6FD-4B50-8707-9E905CB2CE22}"/>
              </a:ext>
            </a:extLst>
          </p:cNvPr>
          <p:cNvSpPr/>
          <p:nvPr/>
        </p:nvSpPr>
        <p:spPr>
          <a:xfrm>
            <a:off x="1772455" y="3246787"/>
            <a:ext cx="3303601" cy="123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5629C65-A710-4015-A7A2-9C873EC2C345}"/>
              </a:ext>
            </a:extLst>
          </p:cNvPr>
          <p:cNvSpPr/>
          <p:nvPr/>
        </p:nvSpPr>
        <p:spPr>
          <a:xfrm>
            <a:off x="1690374" y="2920173"/>
            <a:ext cx="2089538" cy="1224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6BE6184-BE80-4116-8C11-EAC19D0D33C5}"/>
              </a:ext>
            </a:extLst>
          </p:cNvPr>
          <p:cNvSpPr/>
          <p:nvPr/>
        </p:nvSpPr>
        <p:spPr>
          <a:xfrm>
            <a:off x="1690374" y="3141897"/>
            <a:ext cx="2089538" cy="1224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AF775C2E-FED6-46FF-A587-9B40D21558C0}"/>
              </a:ext>
            </a:extLst>
          </p:cNvPr>
          <p:cNvCxnSpPr>
            <a:stCxn id="12" idx="3"/>
          </p:cNvCxnSpPr>
          <p:nvPr/>
        </p:nvCxnSpPr>
        <p:spPr>
          <a:xfrm>
            <a:off x="3779912" y="2981376"/>
            <a:ext cx="2782957" cy="16052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409ADA69-3C0B-4DFA-BC5C-01E67F96C083}"/>
              </a:ext>
            </a:extLst>
          </p:cNvPr>
          <p:cNvCxnSpPr>
            <a:stCxn id="34" idx="3"/>
          </p:cNvCxnSpPr>
          <p:nvPr/>
        </p:nvCxnSpPr>
        <p:spPr>
          <a:xfrm flipV="1">
            <a:off x="3779912" y="3141897"/>
            <a:ext cx="2782957" cy="61203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AD738E9-65CE-4738-95FF-322078591CCA}"/>
              </a:ext>
            </a:extLst>
          </p:cNvPr>
          <p:cNvSpPr txBox="1"/>
          <p:nvPr/>
        </p:nvSpPr>
        <p:spPr>
          <a:xfrm>
            <a:off x="6610204" y="3014939"/>
            <a:ext cx="5166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랜덤 알파벳 대문자를 생성</a:t>
            </a:r>
            <a:endParaRPr lang="en-US" altLang="ko-KR" sz="105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="" xmlns:a16="http://schemas.microsoft.com/office/drawing/2014/main" id="{67666304-717F-4B8B-AAC6-D548CC077C23}"/>
              </a:ext>
            </a:extLst>
          </p:cNvPr>
          <p:cNvCxnSpPr>
            <a:stCxn id="11" idx="3"/>
          </p:cNvCxnSpPr>
          <p:nvPr/>
        </p:nvCxnSpPr>
        <p:spPr>
          <a:xfrm>
            <a:off x="5076056" y="3085679"/>
            <a:ext cx="1656184" cy="178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="" xmlns:a16="http://schemas.microsoft.com/office/drawing/2014/main" id="{041A86B7-1F1D-4D91-9DBD-525E976F1AFA}"/>
              </a:ext>
            </a:extLst>
          </p:cNvPr>
          <p:cNvCxnSpPr>
            <a:stCxn id="32" idx="3"/>
          </p:cNvCxnSpPr>
          <p:nvPr/>
        </p:nvCxnSpPr>
        <p:spPr>
          <a:xfrm flipV="1">
            <a:off x="5076056" y="3264303"/>
            <a:ext cx="1656184" cy="44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7CECB5B-7D1E-4952-8D4E-933E426590F6}"/>
              </a:ext>
            </a:extLst>
          </p:cNvPr>
          <p:cNvSpPr txBox="1"/>
          <p:nvPr/>
        </p:nvSpPr>
        <p:spPr>
          <a:xfrm>
            <a:off x="6679155" y="3229764"/>
            <a:ext cx="51663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랜덤 숫자를 생성 후</a:t>
            </a:r>
            <a:r>
              <a: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한 자리 수일 경우</a:t>
            </a:r>
            <a:endParaRPr lang="en-US" altLang="ko-KR" sz="105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앞에 </a:t>
            </a:r>
            <a:r>
              <a: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</a:t>
            </a:r>
            <a:r>
              <a:rPr lang="ko-KR" altLang="en-US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을 붙여 줌</a:t>
            </a:r>
            <a:endParaRPr lang="en-US" altLang="ko-KR" sz="105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42" name="TextBox 41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 animBg="1"/>
      <p:bldP spid="12" grpId="0" animBg="1"/>
      <p:bldP spid="34" grpId="0" animBg="1"/>
      <p:bldP spid="45" grpId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그림 7187">
            <a:extLst>
              <a:ext uri="{FF2B5EF4-FFF2-40B4-BE49-F238E27FC236}">
                <a16:creationId xmlns="" xmlns:a16="http://schemas.microsoft.com/office/drawing/2014/main" id="{03353C20-FAD9-43C7-9D1E-6126BA951B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3882" r="1457" b="1530"/>
          <a:stretch/>
        </p:blipFill>
        <p:spPr>
          <a:xfrm>
            <a:off x="611560" y="2258195"/>
            <a:ext cx="3929942" cy="1152233"/>
          </a:xfrm>
          <a:prstGeom prst="rect">
            <a:avLst/>
          </a:prstGeom>
        </p:spPr>
      </p:pic>
      <p:pic>
        <p:nvPicPr>
          <p:cNvPr id="7196" name="그림 719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791A707-6E01-47E6-BC45-5F8BC6623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7" y="1033423"/>
            <a:ext cx="4382416" cy="821292"/>
          </a:xfrm>
          <a:prstGeom prst="rect">
            <a:avLst/>
          </a:prstGeom>
        </p:spPr>
      </p:pic>
      <p:pic>
        <p:nvPicPr>
          <p:cNvPr id="7186" name="그림 718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1E8D4F7-DDFC-448A-8EA1-9619BBC5F5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6" r="1066" b="-1"/>
          <a:stretch/>
        </p:blipFill>
        <p:spPr>
          <a:xfrm>
            <a:off x="4629617" y="2244097"/>
            <a:ext cx="4103891" cy="1161174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47BEF948-11AA-41E1-923D-F77C36675F27}"/>
              </a:ext>
            </a:extLst>
          </p:cNvPr>
          <p:cNvGrpSpPr/>
          <p:nvPr/>
        </p:nvGrpSpPr>
        <p:grpSpPr>
          <a:xfrm>
            <a:off x="4572000" y="1895404"/>
            <a:ext cx="5166374" cy="273732"/>
            <a:chOff x="5533249" y="1308498"/>
            <a:chExt cx="3691402" cy="281100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D52779B8-1FFC-4124-AA4E-8FA905A6F3C9}"/>
                </a:ext>
              </a:extLst>
            </p:cNvPr>
            <p:cNvSpPr txBox="1"/>
            <p:nvPr/>
          </p:nvSpPr>
          <p:spPr>
            <a:xfrm>
              <a:off x="5533249" y="1328847"/>
              <a:ext cx="3691402" cy="26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이미 체크인 된 예매 번호일 경우</a:t>
              </a:r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77" name="Picture 2" descr="C:\Users\user\Desktop\프로젝트\air.png">
              <a:extLst>
                <a:ext uri="{FF2B5EF4-FFF2-40B4-BE49-F238E27FC236}">
                  <a16:creationId xmlns="" xmlns:a16="http://schemas.microsoft.com/office/drawing/2014/main" id="{1852BF11-818E-473B-B934-6BE1814C4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354" y="1308498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A29B6DDB-77A3-4939-9DA1-C193CC731C0E}"/>
              </a:ext>
            </a:extLst>
          </p:cNvPr>
          <p:cNvGrpSpPr/>
          <p:nvPr/>
        </p:nvGrpSpPr>
        <p:grpSpPr>
          <a:xfrm>
            <a:off x="611560" y="1907907"/>
            <a:ext cx="5166374" cy="295054"/>
            <a:chOff x="5533249" y="1286602"/>
            <a:chExt cx="3691402" cy="302994"/>
          </a:xfrm>
        </p:grpSpPr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FDADAC13-C334-463A-B69F-4CE09E743750}"/>
                </a:ext>
              </a:extLst>
            </p:cNvPr>
            <p:cNvSpPr txBox="1"/>
            <p:nvPr/>
          </p:nvSpPr>
          <p:spPr>
            <a:xfrm>
              <a:off x="5533249" y="1328845"/>
              <a:ext cx="3691402" cy="26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잘못 된 예매 번호를 입력 할 경우</a:t>
              </a:r>
              <a:endParaRPr lang="en-US" altLang="ko-KR" sz="105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pic>
          <p:nvPicPr>
            <p:cNvPr id="82" name="Picture 2" descr="C:\Users\user\Desktop\프로젝트\air.png">
              <a:extLst>
                <a:ext uri="{FF2B5EF4-FFF2-40B4-BE49-F238E27FC236}">
                  <a16:creationId xmlns="" xmlns:a16="http://schemas.microsoft.com/office/drawing/2014/main" id="{CF745FDB-653B-41B1-8126-425464D8C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178" y="1286602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6" name="TextBox 25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98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그림 718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7A3193-2123-4ABE-AE82-4799C38DE0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2" y="1028379"/>
            <a:ext cx="3259527" cy="3117278"/>
          </a:xfrm>
          <a:prstGeom prst="rect">
            <a:avLst/>
          </a:prstGeom>
        </p:spPr>
      </p:pic>
      <p:pic>
        <p:nvPicPr>
          <p:cNvPr id="7192" name="그림 719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64C19FB-AD96-481D-8140-7F372E468A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33" y="1037385"/>
            <a:ext cx="3212281" cy="310827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BEC70540-5572-4B90-8516-E099D6ABF8B0}"/>
              </a:ext>
            </a:extLst>
          </p:cNvPr>
          <p:cNvGrpSpPr/>
          <p:nvPr/>
        </p:nvGrpSpPr>
        <p:grpSpPr>
          <a:xfrm>
            <a:off x="6320930" y="985820"/>
            <a:ext cx="6034479" cy="1752697"/>
            <a:chOff x="5259812" y="1106144"/>
            <a:chExt cx="4311668" cy="1799872"/>
          </a:xfrm>
        </p:grpSpPr>
        <p:grpSp>
          <p:nvGrpSpPr>
            <p:cNvPr id="43" name="그룹 42">
              <a:extLst>
                <a:ext uri="{FF2B5EF4-FFF2-40B4-BE49-F238E27FC236}">
                  <a16:creationId xmlns="" xmlns:a16="http://schemas.microsoft.com/office/drawing/2014/main" id="{71F3318E-0919-410E-B9E2-84FF85A82562}"/>
                </a:ext>
              </a:extLst>
            </p:cNvPr>
            <p:cNvGrpSpPr/>
            <p:nvPr/>
          </p:nvGrpSpPr>
          <p:grpSpPr>
            <a:xfrm>
              <a:off x="5259812" y="1151880"/>
              <a:ext cx="4311668" cy="1754136"/>
              <a:chOff x="1381197" y="3411520"/>
              <a:chExt cx="4082418" cy="1754136"/>
            </a:xfrm>
          </p:grpSpPr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CED191F5-79FF-4FA4-82B5-AE56609C78CA}"/>
                  </a:ext>
                </a:extLst>
              </p:cNvPr>
              <p:cNvSpPr txBox="1"/>
              <p:nvPr/>
            </p:nvSpPr>
            <p:spPr>
              <a:xfrm>
                <a:off x="1968484" y="3411520"/>
                <a:ext cx="3495131" cy="1754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좌석 예매하기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좌석 예매 상황에 따라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</a:t>
                </a: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편도인지 왕복인지에 따라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표시되는 화면을 다르게 설정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(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옆의 이미지는 왕복일 경우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)</a:t>
                </a: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27426B83-1414-4571-9BEB-600A9C6FF106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	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44" name="Picture 2" descr="C:\Users\user\Desktop\프로젝트\air.png">
              <a:extLst>
                <a:ext uri="{FF2B5EF4-FFF2-40B4-BE49-F238E27FC236}">
                  <a16:creationId xmlns="" xmlns:a16="http://schemas.microsoft.com/office/drawing/2014/main" id="{2EE2EE75-C7D4-4260-AC73-9D693D509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511" y="1106144"/>
              <a:ext cx="282390" cy="241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5" name="TextBox 24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670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그림 717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A9F715F-0C28-446F-894B-2A1E618699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/>
          <a:stretch/>
        </p:blipFill>
        <p:spPr>
          <a:xfrm>
            <a:off x="623583" y="1004602"/>
            <a:ext cx="5140764" cy="357006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EDD5391-78E8-49B0-8221-BDF6D48B060A}"/>
              </a:ext>
            </a:extLst>
          </p:cNvPr>
          <p:cNvGrpSpPr/>
          <p:nvPr/>
        </p:nvGrpSpPr>
        <p:grpSpPr>
          <a:xfrm>
            <a:off x="5141564" y="1155198"/>
            <a:ext cx="6034479" cy="1108261"/>
            <a:chOff x="5259812" y="1104198"/>
            <a:chExt cx="4311668" cy="113809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C8A035E-D403-4841-BA55-20FB693E98A0}"/>
                </a:ext>
              </a:extLst>
            </p:cNvPr>
            <p:cNvGrpSpPr/>
            <p:nvPr/>
          </p:nvGrpSpPr>
          <p:grpSpPr>
            <a:xfrm>
              <a:off x="5259812" y="1151880"/>
              <a:ext cx="4311668" cy="1090409"/>
              <a:chOff x="1381197" y="3411520"/>
              <a:chExt cx="4082418" cy="1090409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4D9A60ED-9036-4C37-AE98-084264A6AB4A}"/>
                  </a:ext>
                </a:extLst>
              </p:cNvPr>
              <p:cNvSpPr txBox="1"/>
              <p:nvPr/>
            </p:nvSpPr>
            <p:spPr>
              <a:xfrm>
                <a:off x="1968484" y="3411520"/>
                <a:ext cx="3495131" cy="109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 내역 가져오기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예매정보가 들어있는 테이블에서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 </a:t>
                </a: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Distinct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를 이용해 중복을 제거하고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 </a:t>
                </a: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Controller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에서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한번 더 필터링 후 값을 출력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17EC6BBD-584E-4A39-959A-B65528158640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38" name="Picture 2" descr="C:\Users\user\Desktop\프로젝트\air.png">
              <a:extLst>
                <a:ext uri="{FF2B5EF4-FFF2-40B4-BE49-F238E27FC236}">
                  <a16:creationId xmlns="" xmlns:a16="http://schemas.microsoft.com/office/drawing/2014/main" id="{83C59F15-70DC-4216-BFC4-D8DDD520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744" y="1104198"/>
              <a:ext cx="282390" cy="241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C1BD1D1-136B-4CBD-8E26-BF1D13E4F8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91780"/>
            <a:ext cx="4279087" cy="9500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0219127B-5F7E-460C-B1B8-287BD8ADD45B}"/>
              </a:ext>
            </a:extLst>
          </p:cNvPr>
          <p:cNvGrpSpPr/>
          <p:nvPr/>
        </p:nvGrpSpPr>
        <p:grpSpPr>
          <a:xfrm>
            <a:off x="5141564" y="2233713"/>
            <a:ext cx="7192854" cy="757706"/>
            <a:chOff x="1381197" y="3624588"/>
            <a:chExt cx="4866077" cy="778099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01F08ED-BECC-40A2-9858-00B0C0487962}"/>
                </a:ext>
              </a:extLst>
            </p:cNvPr>
            <p:cNvSpPr txBox="1"/>
            <p:nvPr/>
          </p:nvSpPr>
          <p:spPr>
            <a:xfrm>
              <a:off x="2752143" y="4141937"/>
              <a:ext cx="3495131" cy="260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편도일 경우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이런 식 으로 출력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1F07693-89A9-4FB1-A223-4070F7250D38}"/>
                </a:ext>
              </a:extLst>
            </p:cNvPr>
            <p:cNvSpPr txBox="1"/>
            <p:nvPr/>
          </p:nvSpPr>
          <p:spPr>
            <a:xfrm>
              <a:off x="1381197" y="3624588"/>
              <a:ext cx="4012928" cy="23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4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07504" y="102899"/>
            <a:ext cx="2264474" cy="477054"/>
            <a:chOff x="107504" y="102899"/>
            <a:chExt cx="2264474" cy="477054"/>
          </a:xfrm>
        </p:grpSpPr>
        <p:sp>
          <p:nvSpPr>
            <p:cNvPr id="48" name="TextBox 47"/>
            <p:cNvSpPr txBox="1"/>
            <p:nvPr/>
          </p:nvSpPr>
          <p:spPr>
            <a:xfrm>
              <a:off x="107504" y="102899"/>
              <a:ext cx="7200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01</a:t>
              </a:r>
              <a:endParaRPr lang="ko-KR" altLang="en-US" sz="25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611560" y="163294"/>
              <a:ext cx="1760418" cy="416659"/>
              <a:chOff x="611560" y="123478"/>
              <a:chExt cx="1760418" cy="416659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11560" y="216972"/>
                <a:ext cx="17604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프로젝트 개발동기</a:t>
                </a:r>
                <a:endPara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11560" y="123478"/>
                <a:ext cx="116089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Situation Analysis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4615"/>
            <a:ext cx="3312368" cy="266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40" y="917243"/>
            <a:ext cx="3277383" cy="269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351" y="4106966"/>
            <a:ext cx="268268" cy="2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08951" y="4064173"/>
            <a:ext cx="3919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새로운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MaaS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이제는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모빌리티의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혁신으로 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56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7788" y="4093097"/>
            <a:ext cx="268268" cy="2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860032" y="4050304"/>
            <a:ext cx="3919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저비용 항공 이용을 통한 국내여행 이용 증가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44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그림 7181" descr="스크린샷, 모니터, 대형, 테이블이(가) 표시된 사진&#10;&#10;자동 생성된 설명">
            <a:extLst>
              <a:ext uri="{FF2B5EF4-FFF2-40B4-BE49-F238E27FC236}">
                <a16:creationId xmlns="" xmlns:a16="http://schemas.microsoft.com/office/drawing/2014/main" id="{55370938-39A2-466F-AD2B-76BF25AC1D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8" y="1038733"/>
            <a:ext cx="4701922" cy="3608914"/>
          </a:xfrm>
          <a:prstGeom prst="rect">
            <a:avLst/>
          </a:prstGeom>
        </p:spPr>
      </p:pic>
      <p:pic>
        <p:nvPicPr>
          <p:cNvPr id="7184" name="그림 7183">
            <a:extLst>
              <a:ext uri="{FF2B5EF4-FFF2-40B4-BE49-F238E27FC236}">
                <a16:creationId xmlns="" xmlns:a16="http://schemas.microsoft.com/office/drawing/2014/main" id="{3BD21A43-F143-464F-BF08-C4102AFBE9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2599" b="7854"/>
          <a:stretch/>
        </p:blipFill>
        <p:spPr>
          <a:xfrm>
            <a:off x="5507427" y="3027641"/>
            <a:ext cx="3312368" cy="97709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EDD5391-78E8-49B0-8221-BDF6D48B060A}"/>
              </a:ext>
            </a:extLst>
          </p:cNvPr>
          <p:cNvGrpSpPr/>
          <p:nvPr/>
        </p:nvGrpSpPr>
        <p:grpSpPr>
          <a:xfrm>
            <a:off x="4662067" y="916614"/>
            <a:ext cx="5963340" cy="1587103"/>
            <a:chOff x="5259812" y="999418"/>
            <a:chExt cx="4260839" cy="1629822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C8A035E-D403-4841-BA55-20FB693E98A0}"/>
                </a:ext>
              </a:extLst>
            </p:cNvPr>
            <p:cNvGrpSpPr/>
            <p:nvPr/>
          </p:nvGrpSpPr>
          <p:grpSpPr>
            <a:xfrm>
              <a:off x="5259812" y="1041035"/>
              <a:ext cx="4260839" cy="1588205"/>
              <a:chOff x="1381197" y="3300675"/>
              <a:chExt cx="4034292" cy="1588205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4D9A60ED-9036-4C37-AE98-084264A6AB4A}"/>
                  </a:ext>
                </a:extLst>
              </p:cNvPr>
              <p:cNvSpPr txBox="1"/>
              <p:nvPr/>
            </p:nvSpPr>
            <p:spPr>
              <a:xfrm>
                <a:off x="1920358" y="3300675"/>
                <a:ext cx="3495131" cy="158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 정보 조회하기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 정보 조회 시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예매한 티켓의 개수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체크인 여부 등을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타임라인과 함께 표시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.</a:t>
                </a: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예매 정보에 있는 시간에 따라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타임라인에 나타나지만 체크인을 하지 않았을 경우엔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시간이 지나도 전부 표시가 되지 않게 설정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17EC6BBD-584E-4A39-959A-B65528158640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38" name="Picture 2" descr="C:\Users\user\Desktop\프로젝트\air.png">
              <a:extLst>
                <a:ext uri="{FF2B5EF4-FFF2-40B4-BE49-F238E27FC236}">
                  <a16:creationId xmlns="" xmlns:a16="http://schemas.microsoft.com/office/drawing/2014/main" id="{83C59F15-70DC-4216-BFC4-D8DDD520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635" y="999418"/>
              <a:ext cx="282390" cy="241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F264D88-C4D5-4F90-9686-965F7DA77DAE}"/>
              </a:ext>
            </a:extLst>
          </p:cNvPr>
          <p:cNvSpPr/>
          <p:nvPr/>
        </p:nvSpPr>
        <p:spPr>
          <a:xfrm>
            <a:off x="656010" y="3946252"/>
            <a:ext cx="244740" cy="1472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3F5A5A26-148F-4861-BD80-3EC6C070CCE3}"/>
              </a:ext>
            </a:extLst>
          </p:cNvPr>
          <p:cNvGrpSpPr/>
          <p:nvPr/>
        </p:nvGrpSpPr>
        <p:grpSpPr>
          <a:xfrm>
            <a:off x="4627670" y="2430994"/>
            <a:ext cx="6034479" cy="610795"/>
            <a:chOff x="5259812" y="1117259"/>
            <a:chExt cx="4311668" cy="627235"/>
          </a:xfrm>
        </p:grpSpPr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13E569EF-8E42-469C-9D66-37586C615E6D}"/>
                </a:ext>
              </a:extLst>
            </p:cNvPr>
            <p:cNvGrpSpPr/>
            <p:nvPr/>
          </p:nvGrpSpPr>
          <p:grpSpPr>
            <a:xfrm>
              <a:off x="5259812" y="1151880"/>
              <a:ext cx="4311668" cy="592614"/>
              <a:chOff x="1381197" y="3411520"/>
              <a:chExt cx="4082418" cy="592614"/>
            </a:xfrm>
          </p:grpSpPr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922D85B2-0961-4557-8F3E-D98E6B6D032E}"/>
                  </a:ext>
                </a:extLst>
              </p:cNvPr>
              <p:cNvSpPr txBox="1"/>
              <p:nvPr/>
            </p:nvSpPr>
            <p:spPr>
              <a:xfrm>
                <a:off x="1968484" y="3411520"/>
                <a:ext cx="3495131" cy="592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체크인을 하지 않았을 경우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정보도 출력 하지 않음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AAF1B65D-753D-4C77-9E02-8C1EA3AC050B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45" name="Picture 2" descr="C:\Users\user\Desktop\프로젝트\air.png">
              <a:extLst>
                <a:ext uri="{FF2B5EF4-FFF2-40B4-BE49-F238E27FC236}">
                  <a16:creationId xmlns="" xmlns:a16="http://schemas.microsoft.com/office/drawing/2014/main" id="{66F36E79-601C-4066-BB7B-29F848879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9116" y="1117259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30" name="TextBox 29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69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그림 717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0D9BFB8-73CA-444D-8727-61822023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1" y="1087132"/>
            <a:ext cx="5102630" cy="349648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FFC457F2-1DF5-44BC-ADA3-134A9617AD3E}"/>
              </a:ext>
            </a:extLst>
          </p:cNvPr>
          <p:cNvGrpSpPr/>
          <p:nvPr/>
        </p:nvGrpSpPr>
        <p:grpSpPr>
          <a:xfrm>
            <a:off x="4932040" y="987574"/>
            <a:ext cx="6034479" cy="1277469"/>
            <a:chOff x="5259812" y="1096368"/>
            <a:chExt cx="4311668" cy="1311853"/>
          </a:xfrm>
        </p:grpSpPr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E134D5D2-4149-47C7-95C1-FB5D0A1FD198}"/>
                </a:ext>
              </a:extLst>
            </p:cNvPr>
            <p:cNvGrpSpPr/>
            <p:nvPr/>
          </p:nvGrpSpPr>
          <p:grpSpPr>
            <a:xfrm>
              <a:off x="5259812" y="1151880"/>
              <a:ext cx="4311668" cy="1256341"/>
              <a:chOff x="1381197" y="3411520"/>
              <a:chExt cx="4082418" cy="1256341"/>
            </a:xfrm>
          </p:grpSpPr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3B9AA2D7-A26B-44F8-9ABD-D3437A1395FE}"/>
                  </a:ext>
                </a:extLst>
              </p:cNvPr>
              <p:cNvSpPr txBox="1"/>
              <p:nvPr/>
            </p:nvSpPr>
            <p:spPr>
              <a:xfrm>
                <a:off x="1968484" y="3411520"/>
                <a:ext cx="3495131" cy="1256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체크인 완료 후 예매정보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체크인을 완료한 경우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 </a:t>
                </a: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현재 시간과 예매 정보에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따라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타임라인이 활성화 되며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조회가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가능해짐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B1ACF60C-8EE6-4FE4-8DC6-9AD8A399E13D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50" name="Picture 2" descr="C:\Users\user\Desktop\프로젝트\air.png">
              <a:extLst>
                <a:ext uri="{FF2B5EF4-FFF2-40B4-BE49-F238E27FC236}">
                  <a16:creationId xmlns="" xmlns:a16="http://schemas.microsoft.com/office/drawing/2014/main" id="{6CF04F16-ABAB-4C6A-9BB0-8AAE15A3C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690" y="1096368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7C4D8F0-98E6-4D08-8402-614C3A618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33" y="2113739"/>
            <a:ext cx="2996479" cy="1831607"/>
          </a:xfrm>
          <a:prstGeom prst="rect">
            <a:avLst/>
          </a:prstGeom>
        </p:spPr>
      </p:pic>
      <p:pic>
        <p:nvPicPr>
          <p:cNvPr id="13" name="그림 12" descr="앉아있는, 휴대폰, 테이블, 전화이(가) 표시된 사진&#10;&#10;자동 생성된 설명">
            <a:extLst>
              <a:ext uri="{FF2B5EF4-FFF2-40B4-BE49-F238E27FC236}">
                <a16:creationId xmlns="" xmlns:a16="http://schemas.microsoft.com/office/drawing/2014/main" id="{5A56613B-3CB7-4FFA-BF3B-18D89DDAB3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26721"/>
            <a:ext cx="2284156" cy="181638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5" name="TextBox 24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2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그림 717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0D9BFB8-73CA-444D-8727-61822023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1" y="1087132"/>
            <a:ext cx="5102630" cy="3496487"/>
          </a:xfrm>
          <a:prstGeom prst="rect">
            <a:avLst/>
          </a:prstGeom>
        </p:spPr>
      </p:pic>
      <p:pic>
        <p:nvPicPr>
          <p:cNvPr id="6" name="그림 5" descr="노트북, 화면, 테이블, 대형이(가) 표시된 사진&#10;&#10;자동 생성된 설명">
            <a:extLst>
              <a:ext uri="{FF2B5EF4-FFF2-40B4-BE49-F238E27FC236}">
                <a16:creationId xmlns="" xmlns:a16="http://schemas.microsoft.com/office/drawing/2014/main" id="{EB75F4B9-3F51-4CDB-B7D8-5847D8A680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47" y="1903345"/>
            <a:ext cx="4156917" cy="13237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4CC51A2-D009-4826-9D01-F426D57E5F10}"/>
              </a:ext>
            </a:extLst>
          </p:cNvPr>
          <p:cNvSpPr/>
          <p:nvPr/>
        </p:nvSpPr>
        <p:spPr>
          <a:xfrm>
            <a:off x="4427984" y="4227934"/>
            <a:ext cx="43204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8974D78C-018E-40B7-8D52-F4BC7B4EF2D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860032" y="3227111"/>
            <a:ext cx="1809974" cy="107283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7B8373B-2A50-4473-AAD9-6446C216D46D}"/>
              </a:ext>
            </a:extLst>
          </p:cNvPr>
          <p:cNvSpPr txBox="1"/>
          <p:nvPr/>
        </p:nvSpPr>
        <p:spPr>
          <a:xfrm>
            <a:off x="6670005" y="3263562"/>
            <a:ext cx="5166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체크인을 할 경우 추가 되는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예매번호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생성하는 코드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편명에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랜덤 알파벳을 한 글자 추가 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세자리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수 난수를 추가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577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90B6DE56-2DBC-40B1-856B-44A63032369A}"/>
              </a:ext>
            </a:extLst>
          </p:cNvPr>
          <p:cNvGrpSpPr/>
          <p:nvPr/>
        </p:nvGrpSpPr>
        <p:grpSpPr>
          <a:xfrm>
            <a:off x="3442731" y="1053204"/>
            <a:ext cx="5931762" cy="287030"/>
            <a:chOff x="5259812" y="1307236"/>
            <a:chExt cx="4238276" cy="294757"/>
          </a:xfrm>
        </p:grpSpPr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7A8FEACA-8DE6-433E-AD24-C7982FD50090}"/>
                </a:ext>
              </a:extLst>
            </p:cNvPr>
            <p:cNvGrpSpPr/>
            <p:nvPr/>
          </p:nvGrpSpPr>
          <p:grpSpPr>
            <a:xfrm>
              <a:off x="5259812" y="1328847"/>
              <a:ext cx="4238276" cy="273146"/>
              <a:chOff x="1381197" y="3588487"/>
              <a:chExt cx="4012928" cy="273146"/>
            </a:xfrm>
          </p:grpSpPr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603D280D-E08C-442E-AC04-BE17A18B9C68}"/>
                  </a:ext>
                </a:extLst>
              </p:cNvPr>
              <p:cNvSpPr txBox="1"/>
              <p:nvPr/>
            </p:nvSpPr>
            <p:spPr>
              <a:xfrm>
                <a:off x="1640095" y="3588487"/>
                <a:ext cx="3495131" cy="26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회원번호 바코드 출력</a:t>
                </a:r>
                <a:endParaRPr lang="en-US" altLang="ko-KR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96DA4B6C-AF16-4CAC-AC3C-D74D00C9837D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55" name="Picture 2" descr="C:\Users\user\Desktop\프로젝트\air.png">
              <a:extLst>
                <a:ext uri="{FF2B5EF4-FFF2-40B4-BE49-F238E27FC236}">
                  <a16:creationId xmlns="" xmlns:a16="http://schemas.microsoft.com/office/drawing/2014/main" id="{ABA29638-ABCC-4084-B713-9529DD5C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637" y="1307236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414" y="66475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8066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 체크인</a:t>
              </a:r>
              <a:endParaRPr lang="en-US" altLang="ko-KR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 descr="노트북, 테이블, 앉아있는, 검은색이(가) 표시된 사진&#10;&#10;자동 생성된 설명">
            <a:extLst>
              <a:ext uri="{FF2B5EF4-FFF2-40B4-BE49-F238E27FC236}">
                <a16:creationId xmlns="" xmlns:a16="http://schemas.microsoft.com/office/drawing/2014/main" id="{D541BE2B-14CC-47CB-97B8-879663AFD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83" y="2245305"/>
            <a:ext cx="2723542" cy="664902"/>
          </a:xfrm>
          <a:prstGeom prst="rect">
            <a:avLst/>
          </a:prstGeom>
        </p:spPr>
      </p:pic>
      <p:pic>
        <p:nvPicPr>
          <p:cNvPr id="7169" name="그림 7168" descr="사진, 화면, 검은색, 쥐고있는이(가) 표시된 사진&#10;&#10;자동 생성된 설명">
            <a:extLst>
              <a:ext uri="{FF2B5EF4-FFF2-40B4-BE49-F238E27FC236}">
                <a16:creationId xmlns="" xmlns:a16="http://schemas.microsoft.com/office/drawing/2014/main" id="{EB68655A-2558-4D38-93BD-E01FD741FF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02" y="1322509"/>
            <a:ext cx="2614487" cy="558189"/>
          </a:xfrm>
          <a:prstGeom prst="rect">
            <a:avLst/>
          </a:prstGeom>
        </p:spPr>
      </p:pic>
      <p:pic>
        <p:nvPicPr>
          <p:cNvPr id="7178" name="그림 717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9C23B70-B1BF-4647-94D4-F692B466BC5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/>
          <a:stretch/>
        </p:blipFill>
        <p:spPr>
          <a:xfrm>
            <a:off x="749507" y="1041660"/>
            <a:ext cx="2799230" cy="34561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FFC457F2-1DF5-44BC-ADA3-134A9617AD3E}"/>
              </a:ext>
            </a:extLst>
          </p:cNvPr>
          <p:cNvGrpSpPr/>
          <p:nvPr/>
        </p:nvGrpSpPr>
        <p:grpSpPr>
          <a:xfrm>
            <a:off x="5983163" y="1279617"/>
            <a:ext cx="6034479" cy="1714195"/>
            <a:chOff x="5259812" y="1151880"/>
            <a:chExt cx="4311668" cy="1760334"/>
          </a:xfrm>
        </p:grpSpPr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E134D5D2-4149-47C7-95C1-FB5D0A1FD198}"/>
                </a:ext>
              </a:extLst>
            </p:cNvPr>
            <p:cNvGrpSpPr/>
            <p:nvPr/>
          </p:nvGrpSpPr>
          <p:grpSpPr>
            <a:xfrm>
              <a:off x="5259812" y="1158077"/>
              <a:ext cx="4311668" cy="1754137"/>
              <a:chOff x="1381197" y="3417717"/>
              <a:chExt cx="4082418" cy="1754137"/>
            </a:xfrm>
          </p:grpSpPr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3B9AA2D7-A26B-44F8-9ABD-D3437A1395FE}"/>
                  </a:ext>
                </a:extLst>
              </p:cNvPr>
              <p:cNvSpPr txBox="1"/>
              <p:nvPr/>
            </p:nvSpPr>
            <p:spPr>
              <a:xfrm>
                <a:off x="1968484" y="3417717"/>
                <a:ext cx="3495131" cy="175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출력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탑승정보를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형식으로 출력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.</a:t>
                </a: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웹 소스를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PDF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파일로 변환해주는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스크립트는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UTF-8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을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지원하지 않아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, </a:t>
                </a: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한글이 깨지기 때문에 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화면의 내용을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우선 이미지로 캡쳐 후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PDF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로 변환하는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방식으로 구현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.</a:t>
                </a:r>
              </a:p>
              <a:p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B1ACF60C-8EE6-4FE4-8DC6-9AD8A399E13D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50" name="Picture 2" descr="C:\Users\user\Desktop\프로젝트\air.png">
              <a:extLst>
                <a:ext uri="{FF2B5EF4-FFF2-40B4-BE49-F238E27FC236}">
                  <a16:creationId xmlns="" xmlns:a16="http://schemas.microsoft.com/office/drawing/2014/main" id="{6CF04F16-ABAB-4C6A-9BB0-8AAE15A3C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71" y="1151880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 descr="노트북, 테이블, 컴퓨터, 검은색이(가) 표시된 사진&#10;&#10;자동 생성된 설명">
            <a:extLst>
              <a:ext uri="{FF2B5EF4-FFF2-40B4-BE49-F238E27FC236}">
                <a16:creationId xmlns="" xmlns:a16="http://schemas.microsoft.com/office/drawing/2014/main" id="{A2CFC210-2F98-4EDA-B45B-6ED8F16EC5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43" y="3299195"/>
            <a:ext cx="2376264" cy="66490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CDA46F84-EB5F-4DD9-9DA3-CC358431E779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928308" y="3631646"/>
            <a:ext cx="3009435" cy="149022"/>
          </a:xfrm>
          <a:prstGeom prst="straightConnector1">
            <a:avLst/>
          </a:prstGeom>
          <a:ln>
            <a:solidFill>
              <a:srgbClr val="FC10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C78F6FEF-21CF-4D72-B34C-A2B4A20ED92C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28308" y="2577756"/>
            <a:ext cx="3004675" cy="969370"/>
          </a:xfrm>
          <a:prstGeom prst="straightConnector1">
            <a:avLst/>
          </a:prstGeom>
          <a:ln>
            <a:solidFill>
              <a:srgbClr val="FC10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8C2EF54-4367-4684-89FD-EA7C26FAC867}"/>
              </a:ext>
            </a:extLst>
          </p:cNvPr>
          <p:cNvSpPr/>
          <p:nvPr/>
        </p:nvSpPr>
        <p:spPr>
          <a:xfrm>
            <a:off x="2545103" y="1553355"/>
            <a:ext cx="586737" cy="24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9318AD6-637C-4F87-8FC5-9F36A3B16F1D}"/>
              </a:ext>
            </a:extLst>
          </p:cNvPr>
          <p:cNvCxnSpPr>
            <a:stCxn id="14" idx="3"/>
            <a:endCxn id="7169" idx="1"/>
          </p:cNvCxnSpPr>
          <p:nvPr/>
        </p:nvCxnSpPr>
        <p:spPr>
          <a:xfrm flipV="1">
            <a:off x="3131840" y="1601604"/>
            <a:ext cx="804762" cy="76243"/>
          </a:xfrm>
          <a:prstGeom prst="straightConnector1">
            <a:avLst/>
          </a:prstGeom>
          <a:ln>
            <a:solidFill>
              <a:srgbClr val="FC10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AFC1BAB-C673-455D-845F-D6B250369306}"/>
              </a:ext>
            </a:extLst>
          </p:cNvPr>
          <p:cNvGrpSpPr/>
          <p:nvPr/>
        </p:nvGrpSpPr>
        <p:grpSpPr>
          <a:xfrm>
            <a:off x="3442731" y="1965117"/>
            <a:ext cx="5931762" cy="295036"/>
            <a:chOff x="5259812" y="1299016"/>
            <a:chExt cx="4238276" cy="302977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EEAE6285-C677-41A2-9202-A107C063E2B3}"/>
                </a:ext>
              </a:extLst>
            </p:cNvPr>
            <p:cNvGrpSpPr/>
            <p:nvPr/>
          </p:nvGrpSpPr>
          <p:grpSpPr>
            <a:xfrm>
              <a:off x="5259812" y="1328847"/>
              <a:ext cx="4238276" cy="273146"/>
              <a:chOff x="1381197" y="3588487"/>
              <a:chExt cx="4012928" cy="273146"/>
            </a:xfrm>
          </p:grpSpPr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C51E611D-0FC7-49C1-B54E-22FEEE1A6F7B}"/>
                  </a:ext>
                </a:extLst>
              </p:cNvPr>
              <p:cNvSpPr txBox="1"/>
              <p:nvPr/>
            </p:nvSpPr>
            <p:spPr>
              <a:xfrm>
                <a:off x="1640095" y="3588487"/>
                <a:ext cx="3495131" cy="26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 </a:t>
                </a:r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이미지로 저장</a:t>
                </a:r>
                <a:endParaRPr lang="en-US" altLang="ko-KR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C3BC5C61-B11D-4783-BB8C-057319ADFAB8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60" name="Picture 2" descr="C:\Users\user\Desktop\프로젝트\air.png">
              <a:extLst>
                <a:ext uri="{FF2B5EF4-FFF2-40B4-BE49-F238E27FC236}">
                  <a16:creationId xmlns="" xmlns:a16="http://schemas.microsoft.com/office/drawing/2014/main" id="{E7EF9258-931B-4EED-A33C-0B0B6EEA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14" y="1299016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0E80DE77-C72A-4AE6-9683-5F6125724BBF}"/>
              </a:ext>
            </a:extLst>
          </p:cNvPr>
          <p:cNvGrpSpPr/>
          <p:nvPr/>
        </p:nvGrpSpPr>
        <p:grpSpPr>
          <a:xfrm>
            <a:off x="3481068" y="3003447"/>
            <a:ext cx="5931762" cy="290515"/>
            <a:chOff x="5259812" y="1303658"/>
            <a:chExt cx="4238276" cy="298335"/>
          </a:xfrm>
        </p:grpSpPr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0B5F683F-8BD2-4013-8F94-AFDE4C0FD066}"/>
                </a:ext>
              </a:extLst>
            </p:cNvPr>
            <p:cNvGrpSpPr/>
            <p:nvPr/>
          </p:nvGrpSpPr>
          <p:grpSpPr>
            <a:xfrm>
              <a:off x="5259812" y="1328847"/>
              <a:ext cx="4238276" cy="273146"/>
              <a:chOff x="1381197" y="3588487"/>
              <a:chExt cx="4012928" cy="273146"/>
            </a:xfrm>
          </p:grpSpPr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10722694-35D2-47C9-8910-E795CE62145E}"/>
                  </a:ext>
                </a:extLst>
              </p:cNvPr>
              <p:cNvSpPr txBox="1"/>
              <p:nvPr/>
            </p:nvSpPr>
            <p:spPr>
              <a:xfrm>
                <a:off x="1640095" y="3588487"/>
                <a:ext cx="3495131" cy="26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e-Ticket  PDF</a:t>
                </a:r>
                <a:r>
                  <a:rPr lang="ko-KR" altLang="en-US" sz="1050" dirty="0">
                    <a:latin typeface="한컴 윤고딕 250" panose="02020603020101020101" pitchFamily="18" charset="-127"/>
                    <a:ea typeface="한컴 윤고딕 250" panose="02020603020101020101" pitchFamily="18" charset="-127"/>
                  </a:rPr>
                  <a:t>로 저장</a:t>
                </a:r>
                <a:endParaRPr lang="en-US" altLang="ko-KR" sz="1050" dirty="0"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C767E275-FBF1-4EC2-A222-26DFF1432D5C}"/>
                  </a:ext>
                </a:extLst>
              </p:cNvPr>
              <p:cNvSpPr txBox="1"/>
              <p:nvPr/>
            </p:nvSpPr>
            <p:spPr>
              <a:xfrm>
                <a:off x="1381197" y="3624588"/>
                <a:ext cx="4012928" cy="23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</p:grpSp>
        <p:pic>
          <p:nvPicPr>
            <p:cNvPr id="66" name="Picture 2" descr="C:\Users\user\Desktop\프로젝트\air.png">
              <a:extLst>
                <a:ext uri="{FF2B5EF4-FFF2-40B4-BE49-F238E27FC236}">
                  <a16:creationId xmlns="" xmlns:a16="http://schemas.microsoft.com/office/drawing/2014/main" id="{1604E816-4254-4698-9931-A873254A3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525" y="1303658"/>
              <a:ext cx="282390" cy="2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611560" y="163294"/>
            <a:ext cx="2295821" cy="416659"/>
            <a:chOff x="611560" y="123478"/>
            <a:chExt cx="2295821" cy="416659"/>
          </a:xfrm>
        </p:grpSpPr>
        <p:sp>
          <p:nvSpPr>
            <p:cNvPr id="45" name="TextBox 44"/>
            <p:cNvSpPr txBox="1"/>
            <p:nvPr/>
          </p:nvSpPr>
          <p:spPr>
            <a:xfrm>
              <a:off x="611560" y="216972"/>
              <a:ext cx="22958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웹체크인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51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314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예약전용 주차장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E89AC2C-00B0-4C3C-9C21-6EF6CE052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3" y="1237105"/>
            <a:ext cx="6048672" cy="3007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16EE8D-1F4E-4538-BF73-A9759EF67AB7}"/>
              </a:ext>
            </a:extLst>
          </p:cNvPr>
          <p:cNvSpPr txBox="1"/>
          <p:nvPr/>
        </p:nvSpPr>
        <p:spPr>
          <a:xfrm>
            <a:off x="6536191" y="2211710"/>
            <a:ext cx="20681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이용할 공항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입차일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출차일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 후 다음단계로 진입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모든 값을 입력 해야 다음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페이지로 진행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주차장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8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314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예약전용 주차장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16EE8D-1F4E-4538-BF73-A9759EF67AB7}"/>
              </a:ext>
            </a:extLst>
          </p:cNvPr>
          <p:cNvSpPr txBox="1"/>
          <p:nvPr/>
        </p:nvSpPr>
        <p:spPr>
          <a:xfrm>
            <a:off x="4788024" y="1166434"/>
            <a:ext cx="44374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기타 필요한 정보들 입력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비회원 간 입력정보 차이 존재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주차장별 평일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주말 및 공휴일 이용요금을 조회하여 예상요금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계산해서 상세표기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3D86C9C-E04F-4005-8E6A-EB09611F4C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7" y="983429"/>
            <a:ext cx="4287063" cy="2195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13D0FEA-D27E-4176-8643-0DE13F3384C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1"/>
          <a:stretch/>
        </p:blipFill>
        <p:spPr>
          <a:xfrm>
            <a:off x="239045" y="3239997"/>
            <a:ext cx="4378846" cy="1575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51095AF-9F2C-4BE1-8D8D-D99206C4A9E4}"/>
              </a:ext>
            </a:extLst>
          </p:cNvPr>
          <p:cNvSpPr/>
          <p:nvPr/>
        </p:nvSpPr>
        <p:spPr>
          <a:xfrm>
            <a:off x="2477905" y="3888520"/>
            <a:ext cx="1229999" cy="857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5" name="TextBox 24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주차장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7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314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예약전용 주차장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16EE8D-1F4E-4538-BF73-A9759EF67AB7}"/>
              </a:ext>
            </a:extLst>
          </p:cNvPr>
          <p:cNvSpPr txBox="1"/>
          <p:nvPr/>
        </p:nvSpPr>
        <p:spPr>
          <a:xfrm>
            <a:off x="5220072" y="2051432"/>
            <a:ext cx="3641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입력한 정보들에 따라 예약 가능한 자리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옅은 회색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 불가능한 자리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짙은 회색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보여주고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원하는 주차공간을 선택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붉은색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6B9AD25-ECB2-44DB-8D9F-BAFA61790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7" y="1008668"/>
            <a:ext cx="4824127" cy="35249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주차장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5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314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예약전용 주차장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16EE8D-1F4E-4538-BF73-A9759EF67AB7}"/>
              </a:ext>
            </a:extLst>
          </p:cNvPr>
          <p:cNvSpPr txBox="1"/>
          <p:nvPr/>
        </p:nvSpPr>
        <p:spPr>
          <a:xfrm>
            <a:off x="5796136" y="1979424"/>
            <a:ext cx="31271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 완료 페이지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예약한 정보들을 최종적으로 보여줌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DE534D3-AC1D-4F53-A437-047F75C5A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9" y="1231132"/>
            <a:ext cx="5431226" cy="273100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주차장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355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314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예약전용 주차장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74C1F02-6D86-44FF-9630-3110667FF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841"/>
            <a:ext cx="9144000" cy="97397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63778FB7-110B-4C1D-B714-F2C9849B5115}"/>
              </a:ext>
            </a:extLst>
          </p:cNvPr>
          <p:cNvGrpSpPr/>
          <p:nvPr/>
        </p:nvGrpSpPr>
        <p:grpSpPr>
          <a:xfrm>
            <a:off x="2914329" y="1131590"/>
            <a:ext cx="3385863" cy="88771"/>
            <a:chOff x="5232987" y="3031420"/>
            <a:chExt cx="3385863" cy="88771"/>
          </a:xfrm>
        </p:grpSpPr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C06F5EB2-914F-4D96-9462-82A5C24B4DE1}"/>
                </a:ext>
              </a:extLst>
            </p:cNvPr>
            <p:cNvCxnSpPr>
              <a:cxnSpLocks/>
            </p:cNvCxnSpPr>
            <p:nvPr/>
          </p:nvCxnSpPr>
          <p:spPr>
            <a:xfrm>
              <a:off x="5327855" y="3075806"/>
              <a:ext cx="320458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CDD0C4E8-461F-4FA7-98ED-11F762A8C3E6}"/>
                </a:ext>
              </a:extLst>
            </p:cNvPr>
            <p:cNvGrpSpPr/>
            <p:nvPr/>
          </p:nvGrpSpPr>
          <p:grpSpPr>
            <a:xfrm>
              <a:off x="5232987" y="3031420"/>
              <a:ext cx="3385863" cy="88771"/>
              <a:chOff x="5232987" y="3031420"/>
              <a:chExt cx="3385863" cy="88771"/>
            </a:xfrm>
          </p:grpSpPr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95CAB074-AD47-428B-A532-A14A76C94C16}"/>
                  </a:ext>
                </a:extLst>
              </p:cNvPr>
              <p:cNvSpPr/>
              <p:nvPr/>
            </p:nvSpPr>
            <p:spPr>
              <a:xfrm>
                <a:off x="5232987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C9D5A3F6-BF43-42A1-BD46-C8878DF43E58}"/>
                  </a:ext>
                </a:extLst>
              </p:cNvPr>
              <p:cNvSpPr/>
              <p:nvPr/>
            </p:nvSpPr>
            <p:spPr>
              <a:xfrm>
                <a:off x="8523982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48AB136-AC8F-4DF3-BC50-10D8762C14BE}"/>
              </a:ext>
            </a:extLst>
          </p:cNvPr>
          <p:cNvSpPr txBox="1"/>
          <p:nvPr/>
        </p:nvSpPr>
        <p:spPr>
          <a:xfrm>
            <a:off x="2332832" y="568182"/>
            <a:ext cx="148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나의 이용 시작일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2020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17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D6814E3-6A5A-4156-9BDF-AFC935BCF93D}"/>
              </a:ext>
            </a:extLst>
          </p:cNvPr>
          <p:cNvSpPr txBox="1"/>
          <p:nvPr/>
        </p:nvSpPr>
        <p:spPr>
          <a:xfrm>
            <a:off x="5563507" y="568182"/>
            <a:ext cx="1480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나의 이용 종료일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2020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A6C14312-AACC-45B8-9860-1A7018F735BA}"/>
              </a:ext>
            </a:extLst>
          </p:cNvPr>
          <p:cNvGrpSpPr/>
          <p:nvPr/>
        </p:nvGrpSpPr>
        <p:grpSpPr>
          <a:xfrm>
            <a:off x="1077387" y="1438187"/>
            <a:ext cx="3385863" cy="88771"/>
            <a:chOff x="5232987" y="3031420"/>
            <a:chExt cx="3385863" cy="88771"/>
          </a:xfrm>
        </p:grpSpPr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328F413A-5114-4A3A-A272-2EBA6AA44ABE}"/>
                </a:ext>
              </a:extLst>
            </p:cNvPr>
            <p:cNvCxnSpPr>
              <a:cxnSpLocks/>
            </p:cNvCxnSpPr>
            <p:nvPr/>
          </p:nvCxnSpPr>
          <p:spPr>
            <a:xfrm>
              <a:off x="5327855" y="3075806"/>
              <a:ext cx="320458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5CA8A4C1-62CC-4DD0-896D-434510CF4E14}"/>
                </a:ext>
              </a:extLst>
            </p:cNvPr>
            <p:cNvGrpSpPr/>
            <p:nvPr/>
          </p:nvGrpSpPr>
          <p:grpSpPr>
            <a:xfrm>
              <a:off x="5232987" y="3031420"/>
              <a:ext cx="3385863" cy="88771"/>
              <a:chOff x="5232987" y="3031420"/>
              <a:chExt cx="3385863" cy="88771"/>
            </a:xfrm>
          </p:grpSpPr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0B9C0D34-158D-4362-8738-04D0AF9AB80F}"/>
                  </a:ext>
                </a:extLst>
              </p:cNvPr>
              <p:cNvSpPr/>
              <p:nvPr/>
            </p:nvSpPr>
            <p:spPr>
              <a:xfrm>
                <a:off x="5232987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917A3158-9F09-4DFF-ADFA-1B7EF9701B33}"/>
                  </a:ext>
                </a:extLst>
              </p:cNvPr>
              <p:cNvSpPr/>
              <p:nvPr/>
            </p:nvSpPr>
            <p:spPr>
              <a:xfrm>
                <a:off x="8523982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CF82B58-8757-4464-AD20-DF9C3877BF89}"/>
              </a:ext>
            </a:extLst>
          </p:cNvPr>
          <p:cNvSpPr txBox="1"/>
          <p:nvPr/>
        </p:nvSpPr>
        <p:spPr>
          <a:xfrm>
            <a:off x="539552" y="1165270"/>
            <a:ext cx="16526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예약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시작일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종료일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23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예약자리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4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D78E3CEB-9D8C-4C97-9F15-DE20980E508C}"/>
              </a:ext>
            </a:extLst>
          </p:cNvPr>
          <p:cNvGrpSpPr/>
          <p:nvPr/>
        </p:nvGrpSpPr>
        <p:grpSpPr>
          <a:xfrm>
            <a:off x="5362601" y="1851670"/>
            <a:ext cx="3385863" cy="88771"/>
            <a:chOff x="5232987" y="3031420"/>
            <a:chExt cx="3385863" cy="88771"/>
          </a:xfrm>
        </p:grpSpPr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19E8DF44-BA18-4ACD-B92B-18F8D7DA62AD}"/>
                </a:ext>
              </a:extLst>
            </p:cNvPr>
            <p:cNvCxnSpPr>
              <a:cxnSpLocks/>
            </p:cNvCxnSpPr>
            <p:nvPr/>
          </p:nvCxnSpPr>
          <p:spPr>
            <a:xfrm>
              <a:off x="5327855" y="3075806"/>
              <a:ext cx="320458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07645930-86BE-4544-9A94-3F11247DCB58}"/>
                </a:ext>
              </a:extLst>
            </p:cNvPr>
            <p:cNvGrpSpPr/>
            <p:nvPr/>
          </p:nvGrpSpPr>
          <p:grpSpPr>
            <a:xfrm>
              <a:off x="5232987" y="3031420"/>
              <a:ext cx="3385863" cy="88771"/>
              <a:chOff x="5232987" y="3031420"/>
              <a:chExt cx="3385863" cy="88771"/>
            </a:xfrm>
          </p:grpSpPr>
          <p:sp>
            <p:nvSpPr>
              <p:cNvPr id="43" name="타원 42">
                <a:extLst>
                  <a:ext uri="{FF2B5EF4-FFF2-40B4-BE49-F238E27FC236}">
                    <a16:creationId xmlns="" xmlns:a16="http://schemas.microsoft.com/office/drawing/2014/main" id="{9C02B86D-D340-4F1A-9608-608D7388342A}"/>
                  </a:ext>
                </a:extLst>
              </p:cNvPr>
              <p:cNvSpPr/>
              <p:nvPr/>
            </p:nvSpPr>
            <p:spPr>
              <a:xfrm>
                <a:off x="5232987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="" xmlns:a16="http://schemas.microsoft.com/office/drawing/2014/main" id="{D65F2B5A-D51B-4237-B334-8FA62CB9A2D0}"/>
                  </a:ext>
                </a:extLst>
              </p:cNvPr>
              <p:cNvSpPr/>
              <p:nvPr/>
            </p:nvSpPr>
            <p:spPr>
              <a:xfrm>
                <a:off x="8523982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0B57FB8-8D32-41BF-95A4-EA4A61567D89}"/>
              </a:ext>
            </a:extLst>
          </p:cNvPr>
          <p:cNvSpPr txBox="1"/>
          <p:nvPr/>
        </p:nvSpPr>
        <p:spPr>
          <a:xfrm>
            <a:off x="7887907" y="1588976"/>
            <a:ext cx="1652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예약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시작일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26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종료일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15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예약자리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8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1B3A4223-00F5-43FC-B3A5-F6EEC8209319}"/>
              </a:ext>
            </a:extLst>
          </p:cNvPr>
          <p:cNvGrpSpPr/>
          <p:nvPr/>
        </p:nvGrpSpPr>
        <p:grpSpPr>
          <a:xfrm>
            <a:off x="3562401" y="2266955"/>
            <a:ext cx="937591" cy="88771"/>
            <a:chOff x="7681259" y="3031420"/>
            <a:chExt cx="937591" cy="88771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DE4A9E1D-CA64-4A6D-9308-384B0874FE6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259" y="3075806"/>
              <a:ext cx="85118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F4F5CE59-9A2D-4EAF-9F27-60CD4DE9D014}"/>
                </a:ext>
              </a:extLst>
            </p:cNvPr>
            <p:cNvGrpSpPr/>
            <p:nvPr/>
          </p:nvGrpSpPr>
          <p:grpSpPr>
            <a:xfrm>
              <a:off x="7684460" y="3031420"/>
              <a:ext cx="934390" cy="88771"/>
              <a:chOff x="7684460" y="3031420"/>
              <a:chExt cx="934390" cy="88771"/>
            </a:xfrm>
          </p:grpSpPr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4AFE806D-41AB-4F37-922F-7075D53EB5F4}"/>
                  </a:ext>
                </a:extLst>
              </p:cNvPr>
              <p:cNvSpPr/>
              <p:nvPr/>
            </p:nvSpPr>
            <p:spPr>
              <a:xfrm>
                <a:off x="7684460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933C7DFD-AC72-4238-9FD4-66AC2CDD38C6}"/>
                  </a:ext>
                </a:extLst>
              </p:cNvPr>
              <p:cNvSpPr/>
              <p:nvPr/>
            </p:nvSpPr>
            <p:spPr>
              <a:xfrm>
                <a:off x="8523982" y="3031420"/>
                <a:ext cx="94868" cy="887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AFB338-4AFA-4400-8880-950178809D4A}"/>
              </a:ext>
            </a:extLst>
          </p:cNvPr>
          <p:cNvSpPr txBox="1"/>
          <p:nvPr/>
        </p:nvSpPr>
        <p:spPr>
          <a:xfrm>
            <a:off x="3423411" y="2013351"/>
            <a:ext cx="16526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예약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시작일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26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종료일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28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예약자리 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20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41409B5-2C7C-44FD-9841-3CA7F1206324}"/>
              </a:ext>
            </a:extLst>
          </p:cNvPr>
          <p:cNvGrpSpPr/>
          <p:nvPr/>
        </p:nvGrpSpPr>
        <p:grpSpPr>
          <a:xfrm>
            <a:off x="663898" y="987573"/>
            <a:ext cx="2592397" cy="1656183"/>
            <a:chOff x="-448135" y="2927049"/>
            <a:chExt cx="1963684" cy="1637722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53067100-C51B-46FB-8F6F-F3FC037ECB70}"/>
                </a:ext>
              </a:extLst>
            </p:cNvPr>
            <p:cNvSpPr/>
            <p:nvPr/>
          </p:nvSpPr>
          <p:spPr>
            <a:xfrm>
              <a:off x="1114788" y="2935431"/>
              <a:ext cx="400761" cy="1629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E97D719D-95BC-40D7-AB8A-C88CC2C2D208}"/>
                </a:ext>
              </a:extLst>
            </p:cNvPr>
            <p:cNvSpPr/>
            <p:nvPr/>
          </p:nvSpPr>
          <p:spPr>
            <a:xfrm>
              <a:off x="-448135" y="2927049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5FBFB3D1-9191-4DF9-A16E-A9498C0268DC}"/>
              </a:ext>
            </a:extLst>
          </p:cNvPr>
          <p:cNvGrpSpPr/>
          <p:nvPr/>
        </p:nvGrpSpPr>
        <p:grpSpPr>
          <a:xfrm>
            <a:off x="5987146" y="1034545"/>
            <a:ext cx="2276931" cy="1647706"/>
            <a:chOff x="1114788" y="2935431"/>
            <a:chExt cx="1724726" cy="1629340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50637B6A-EFB0-472E-B7F0-FB8D7C9604A6}"/>
                </a:ext>
              </a:extLst>
            </p:cNvPr>
            <p:cNvSpPr/>
            <p:nvPr/>
          </p:nvSpPr>
          <p:spPr>
            <a:xfrm>
              <a:off x="1114788" y="2935431"/>
              <a:ext cx="400761" cy="1629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785EE01A-7A81-47EB-BED2-945958167413}"/>
                </a:ext>
              </a:extLst>
            </p:cNvPr>
            <p:cNvSpPr/>
            <p:nvPr/>
          </p:nvSpPr>
          <p:spPr>
            <a:xfrm>
              <a:off x="2660982" y="3296706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4039DD38-49CD-488F-883C-497D30C13BA6}"/>
              </a:ext>
            </a:extLst>
          </p:cNvPr>
          <p:cNvGrpSpPr/>
          <p:nvPr/>
        </p:nvGrpSpPr>
        <p:grpSpPr>
          <a:xfrm>
            <a:off x="2488334" y="1311046"/>
            <a:ext cx="4555461" cy="1980783"/>
            <a:chOff x="1114788" y="2943018"/>
            <a:chExt cx="3450667" cy="1958703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3D7A21D-6026-4930-9EBC-48F6F1D80899}"/>
                </a:ext>
              </a:extLst>
            </p:cNvPr>
            <p:cNvSpPr/>
            <p:nvPr/>
          </p:nvSpPr>
          <p:spPr>
            <a:xfrm>
              <a:off x="1114788" y="2943018"/>
              <a:ext cx="3450667" cy="1958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45978640-6D43-40ED-B9AA-4CA6EE59F356}"/>
                </a:ext>
              </a:extLst>
            </p:cNvPr>
            <p:cNvSpPr/>
            <p:nvPr/>
          </p:nvSpPr>
          <p:spPr>
            <a:xfrm>
              <a:off x="1914600" y="3458106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C0105277-2E2E-479A-8E66-FE73AE8DE03F}"/>
              </a:ext>
            </a:extLst>
          </p:cNvPr>
          <p:cNvGrpSpPr/>
          <p:nvPr/>
        </p:nvGrpSpPr>
        <p:grpSpPr>
          <a:xfrm>
            <a:off x="35497" y="3545435"/>
            <a:ext cx="5328591" cy="250441"/>
            <a:chOff x="1133658" y="2975907"/>
            <a:chExt cx="4036293" cy="247650"/>
          </a:xfrm>
        </p:grpSpPr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31C69372-B67C-46DC-96D6-B055DAD5D5CF}"/>
                </a:ext>
              </a:extLst>
            </p:cNvPr>
            <p:cNvSpPr/>
            <p:nvPr/>
          </p:nvSpPr>
          <p:spPr>
            <a:xfrm>
              <a:off x="1133658" y="2975907"/>
              <a:ext cx="4036293" cy="2476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C246417F-29DE-426A-873F-E7ACC8B262AF}"/>
                </a:ext>
              </a:extLst>
            </p:cNvPr>
            <p:cNvSpPr/>
            <p:nvPr/>
          </p:nvSpPr>
          <p:spPr>
            <a:xfrm>
              <a:off x="4882330" y="2990438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9676FA88-0E22-40DA-B4DC-1080A5C43094}"/>
              </a:ext>
            </a:extLst>
          </p:cNvPr>
          <p:cNvGrpSpPr/>
          <p:nvPr/>
        </p:nvGrpSpPr>
        <p:grpSpPr>
          <a:xfrm>
            <a:off x="35496" y="3772573"/>
            <a:ext cx="5327105" cy="239337"/>
            <a:chOff x="-611768" y="3544842"/>
            <a:chExt cx="3818118" cy="236669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7693F1B8-61AF-4A24-ACB0-5F25C603C1C3}"/>
                </a:ext>
              </a:extLst>
            </p:cNvPr>
            <p:cNvSpPr/>
            <p:nvPr/>
          </p:nvSpPr>
          <p:spPr>
            <a:xfrm>
              <a:off x="-611768" y="3544842"/>
              <a:ext cx="3818118" cy="2366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9FBB5C3B-EEF0-4865-A8FC-3394C623AF87}"/>
                </a:ext>
              </a:extLst>
            </p:cNvPr>
            <p:cNvSpPr/>
            <p:nvPr/>
          </p:nvSpPr>
          <p:spPr>
            <a:xfrm>
              <a:off x="3000973" y="3567893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D84AE029-7596-4142-8170-D607DEBF2B43}"/>
              </a:ext>
            </a:extLst>
          </p:cNvPr>
          <p:cNvGrpSpPr/>
          <p:nvPr/>
        </p:nvGrpSpPr>
        <p:grpSpPr>
          <a:xfrm>
            <a:off x="1403646" y="3963634"/>
            <a:ext cx="6284366" cy="250440"/>
            <a:chOff x="177720" y="4141927"/>
            <a:chExt cx="4760275" cy="247648"/>
          </a:xfrm>
        </p:grpSpPr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581BD348-01C4-4B55-9D6B-8098B0BFB4CB}"/>
                </a:ext>
              </a:extLst>
            </p:cNvPr>
            <p:cNvSpPr/>
            <p:nvPr/>
          </p:nvSpPr>
          <p:spPr>
            <a:xfrm>
              <a:off x="177720" y="4141927"/>
              <a:ext cx="4475912" cy="247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16F66B95-1557-4B0F-9975-8B79C72F101B}"/>
                </a:ext>
              </a:extLst>
            </p:cNvPr>
            <p:cNvSpPr/>
            <p:nvPr/>
          </p:nvSpPr>
          <p:spPr>
            <a:xfrm>
              <a:off x="4759463" y="4170148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76" name="TextBox 75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주차장 예약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56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99100" y="4515966"/>
            <a:ext cx="3533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</a:t>
            </a:r>
            <a:r>
              <a:rPr lang="en-US" altLang="ko-KR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</a:t>
            </a:r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도시</a:t>
            </a:r>
            <a:r>
              <a:rPr lang="en-US" altLang="ko-KR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도시</a:t>
            </a:r>
            <a:r>
              <a:rPr lang="en-US" altLang="ko-KR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</a:t>
            </a:r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 두 경우를 나누어서 개발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767194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7504" y="102899"/>
            <a:ext cx="3051548" cy="477054"/>
            <a:chOff x="107504" y="102899"/>
            <a:chExt cx="3051548" cy="477054"/>
          </a:xfrm>
        </p:grpSpPr>
        <p:grpSp>
          <p:nvGrpSpPr>
            <p:cNvPr id="3" name="그룹 2"/>
            <p:cNvGrpSpPr/>
            <p:nvPr/>
          </p:nvGrpSpPr>
          <p:grpSpPr>
            <a:xfrm>
              <a:off x="611560" y="163294"/>
              <a:ext cx="2547492" cy="416659"/>
              <a:chOff x="611560" y="123478"/>
              <a:chExt cx="2547492" cy="41665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11560" y="216972"/>
                <a:ext cx="254749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프로젝트 구현</a:t>
                </a:r>
                <a:r>
                  <a:rPr lang="en-US" altLang="ko-KR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– </a:t>
                </a:r>
                <a:r>
                  <a:rPr lang="ko-KR" altLang="en-US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리무진 예</a:t>
                </a:r>
                <a:r>
                  <a:rPr lang="ko-KR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약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611560" y="123478"/>
                <a:ext cx="9717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Situation View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7504" y="102899"/>
              <a:ext cx="7200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05</a:t>
              </a:r>
              <a:endParaRPr lang="ko-KR" altLang="en-US" sz="25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60" y="1059582"/>
            <a:ext cx="6632795" cy="337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2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개발환경 및 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3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9675" y="4515966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단계에 걸쳐 리무진 버스 예매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4" y="1068324"/>
            <a:ext cx="6578500" cy="333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374556" y="1598663"/>
            <a:ext cx="1307582" cy="254937"/>
            <a:chOff x="7193282" y="1435597"/>
            <a:chExt cx="1307582" cy="254937"/>
          </a:xfrm>
        </p:grpSpPr>
        <p:pic>
          <p:nvPicPr>
            <p:cNvPr id="26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538741" y="1436618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예매정보 입력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81690" y="2158752"/>
            <a:ext cx="1063925" cy="254937"/>
            <a:chOff x="7193282" y="1435597"/>
            <a:chExt cx="1063925" cy="254937"/>
          </a:xfrm>
        </p:grpSpPr>
        <p:pic>
          <p:nvPicPr>
            <p:cNvPr id="29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538741" y="1436618"/>
              <a:ext cx="7184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좌석 선택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95744" y="2762947"/>
            <a:ext cx="1496736" cy="254937"/>
            <a:chOff x="7193282" y="1435597"/>
            <a:chExt cx="1496736" cy="254937"/>
          </a:xfrm>
        </p:grpSpPr>
        <p:pic>
          <p:nvPicPr>
            <p:cNvPr id="32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538741" y="1436618"/>
              <a:ext cx="11512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예매추가 </a:t>
              </a:r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or </a:t>
              </a:r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삭제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395744" y="3337625"/>
            <a:ext cx="773781" cy="254937"/>
            <a:chOff x="7193282" y="1435597"/>
            <a:chExt cx="773781" cy="254937"/>
          </a:xfrm>
        </p:grpSpPr>
        <p:pic>
          <p:nvPicPr>
            <p:cNvPr id="35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7538741" y="143661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결제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40" name="TextBox 39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76181" y="4515966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예매 내역이 공란일 경우 결제 진행 불가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87512" y="1203598"/>
            <a:ext cx="5740672" cy="3309875"/>
            <a:chOff x="487512" y="1059582"/>
            <a:chExt cx="5740672" cy="330987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12" y="1059582"/>
              <a:ext cx="5740672" cy="330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1002270" y="2307827"/>
              <a:ext cx="4361818" cy="479947"/>
              <a:chOff x="721060" y="2746571"/>
              <a:chExt cx="4361818" cy="479947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899592" y="2935432"/>
                <a:ext cx="4183286" cy="2910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721060" y="2746571"/>
                <a:ext cx="178532" cy="161921"/>
              </a:xfrm>
              <a:prstGeom prst="rect">
                <a:avLst/>
              </a:prstGeom>
              <a:solidFill>
                <a:srgbClr val="DE582E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1</a:t>
                </a:r>
                <a:endParaRPr lang="ko-KR" altLang="en-US" sz="1400" dirty="0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5143009" y="620827"/>
            <a:ext cx="3898542" cy="1878915"/>
            <a:chOff x="5796135" y="1772636"/>
            <a:chExt cx="3898542" cy="187891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772636"/>
              <a:ext cx="3898541" cy="1878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5796135" y="1779785"/>
              <a:ext cx="3898541" cy="18717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위로 굽은 화살표 25"/>
          <p:cNvSpPr/>
          <p:nvPr/>
        </p:nvSpPr>
        <p:spPr>
          <a:xfrm rot="10800000" flipH="1" flipV="1">
            <a:off x="5364088" y="2580783"/>
            <a:ext cx="430833" cy="346717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060326"/>
            <a:ext cx="6268447" cy="359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942833" y="3075806"/>
            <a:ext cx="1278728" cy="1278294"/>
            <a:chOff x="7193282" y="1435597"/>
            <a:chExt cx="1278728" cy="1278294"/>
          </a:xfrm>
        </p:grpSpPr>
        <p:pic>
          <p:nvPicPr>
            <p:cNvPr id="26" name="Picture 10" descr="https://d30y9cdsu7xlg0.cloudfront.net/png/201817-2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282" y="1435597"/>
              <a:ext cx="489475" cy="24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538741" y="1436618"/>
              <a:ext cx="933269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확인방법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검증 된 수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체크박수 수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체크 한 수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r>
                <a:rPr lang="ko-KR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체크 안 한 수</a:t>
              </a:r>
              <a:endPara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9" name="TextBox 28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5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2" y="1057157"/>
            <a:ext cx="5740672" cy="33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22195" y="4515966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선택한 인원 수 만큼 좌석 선택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014728" y="676424"/>
            <a:ext cx="3822548" cy="3697732"/>
            <a:chOff x="5558070" y="674218"/>
            <a:chExt cx="3274876" cy="3697732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6602" y="684782"/>
              <a:ext cx="3096344" cy="368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558070" y="681637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5736828" y="674218"/>
              <a:ext cx="3093842" cy="36977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6" name="TextBox 25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0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2" y="1057157"/>
            <a:ext cx="5740672" cy="33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19567" y="4515966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이미 예약된 좌석은 검은색으로 선택불가 좌석 표시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94708" y="676424"/>
            <a:ext cx="3472629" cy="3697732"/>
            <a:chOff x="5558070" y="674218"/>
            <a:chExt cx="3272600" cy="3697732"/>
          </a:xfrm>
        </p:grpSpPr>
        <p:sp>
          <p:nvSpPr>
            <p:cNvPr id="21" name="직사각형 20"/>
            <p:cNvSpPr/>
            <p:nvPr/>
          </p:nvSpPr>
          <p:spPr>
            <a:xfrm>
              <a:off x="5558070" y="681637"/>
              <a:ext cx="178532" cy="161921"/>
            </a:xfrm>
            <a:prstGeom prst="rect">
              <a:avLst/>
            </a:prstGeom>
            <a:solidFill>
              <a:srgbClr val="DE582E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5736828" y="674218"/>
              <a:ext cx="3093842" cy="36977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42" y="689898"/>
            <a:ext cx="3263473" cy="367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6" name="TextBox 25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6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2" y="1040192"/>
            <a:ext cx="6387417" cy="291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547664" y="2166536"/>
            <a:ext cx="5040560" cy="105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10462" y="2537842"/>
            <a:ext cx="172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45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인승 좌석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세팅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5671" y="2548634"/>
            <a:ext cx="293218" cy="2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36334"/>
            <a:ext cx="4601306" cy="289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02914" y="4330025"/>
            <a:ext cx="716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ajax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이용하여 넘긴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파라미터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출발지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도착지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날짜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좌석선택 창이 열릴 시 보여줄 수 있도록 설정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275" y="4364166"/>
            <a:ext cx="293218" cy="2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991930"/>
            <a:ext cx="2736304" cy="252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73" y="3277808"/>
            <a:ext cx="2636369" cy="85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3519356"/>
            <a:ext cx="3827318" cy="65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7" name="TextBox 26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2" y="1057157"/>
            <a:ext cx="5740672" cy="33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37471" y="4515966"/>
            <a:ext cx="269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체크박스에 체크된 예매내역만 결제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699792" y="2260237"/>
            <a:ext cx="1152128" cy="277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4910" y="2091925"/>
            <a:ext cx="178532" cy="161921"/>
          </a:xfrm>
          <a:prstGeom prst="rect">
            <a:avLst/>
          </a:prstGeom>
          <a:solidFill>
            <a:srgbClr val="DE582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702150" y="2809400"/>
            <a:ext cx="4324570" cy="499433"/>
            <a:chOff x="5252366" y="1923168"/>
            <a:chExt cx="4324570" cy="49943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640" y="1923168"/>
              <a:ext cx="4322296" cy="499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252366" y="1923811"/>
              <a:ext cx="4324570" cy="4987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6" name="TextBox 25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15614" y="4180916"/>
            <a:ext cx="716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예약에 필요한 변수들 넘기기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공항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-&gt;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도시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도시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-&gt;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공항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975" y="4215057"/>
            <a:ext cx="293218" cy="2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8" y="1194334"/>
            <a:ext cx="2507653" cy="275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84412"/>
            <a:ext cx="3242489" cy="275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74517"/>
            <a:ext cx="2254226" cy="120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76" y="2787515"/>
            <a:ext cx="2204698" cy="60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31" name="TextBox 30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2" y="1057157"/>
            <a:ext cx="5740672" cy="33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37471" y="4515966"/>
            <a:ext cx="269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체크박스에 체크된 예매내역만 결제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699792" y="2260237"/>
            <a:ext cx="1152128" cy="277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4910" y="2091925"/>
            <a:ext cx="178532" cy="161921"/>
          </a:xfrm>
          <a:prstGeom prst="rect">
            <a:avLst/>
          </a:prstGeom>
          <a:solidFill>
            <a:srgbClr val="DE582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84142"/>
            <a:ext cx="3176541" cy="264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508104" y="1284143"/>
            <a:ext cx="3104533" cy="258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9" name="TextBox 28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2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3188" y="2554906"/>
            <a:ext cx="1116781" cy="2177084"/>
            <a:chOff x="1040243" y="2554906"/>
            <a:chExt cx="1892191" cy="2177084"/>
          </a:xfrm>
        </p:grpSpPr>
        <p:sp>
          <p:nvSpPr>
            <p:cNvPr id="8" name="직사각형 7"/>
            <p:cNvSpPr/>
            <p:nvPr/>
          </p:nvSpPr>
          <p:spPr>
            <a:xfrm>
              <a:off x="107130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7130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운영체제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0243" y="3507854"/>
              <a:ext cx="1892187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window 10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64 bit</a:t>
              </a: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547664" y="2554906"/>
            <a:ext cx="1205086" cy="2177084"/>
            <a:chOff x="3530654" y="2554906"/>
            <a:chExt cx="2106862" cy="2177084"/>
          </a:xfrm>
        </p:grpSpPr>
        <p:sp>
          <p:nvSpPr>
            <p:cNvPr id="9" name="직사각형 8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err="1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DataBase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30654" y="3512666"/>
              <a:ext cx="210686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Mysql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380" y="624983"/>
            <a:ext cx="7510988" cy="906905"/>
            <a:chOff x="111271" y="624983"/>
            <a:chExt cx="7510988" cy="906905"/>
          </a:xfrm>
        </p:grpSpPr>
        <p:sp>
          <p:nvSpPr>
            <p:cNvPr id="3" name="TextBox 2"/>
            <p:cNvSpPr txBox="1"/>
            <p:nvPr/>
          </p:nvSpPr>
          <p:spPr>
            <a:xfrm>
              <a:off x="111271" y="624983"/>
              <a:ext cx="7510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KOREA BEST AIRLINE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pic>
          <p:nvPicPr>
            <p:cNvPr id="23" name="Picture 3" descr="C:\Users\user\Desktop\프로젝트\1안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588" y="805066"/>
              <a:ext cx="3170393" cy="72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0" y="1531888"/>
            <a:ext cx="9144000" cy="679822"/>
          </a:xfrm>
          <a:prstGeom prst="rect">
            <a:avLst/>
          </a:prstGeom>
          <a:solidFill>
            <a:srgbClr val="DD1A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752750" y="2554906"/>
            <a:ext cx="1243186" cy="2177084"/>
            <a:chOff x="3462279" y="2554906"/>
            <a:chExt cx="2173475" cy="2177084"/>
          </a:xfrm>
        </p:grpSpPr>
        <p:sp>
          <p:nvSpPr>
            <p:cNvPr id="28" name="직사각형 27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Server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279" y="3480487"/>
              <a:ext cx="2173475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Spring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 Boot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062469" y="2554906"/>
            <a:ext cx="1229611" cy="2177084"/>
            <a:chOff x="3521082" y="2554906"/>
            <a:chExt cx="2149739" cy="2177084"/>
          </a:xfrm>
        </p:grpSpPr>
        <p:sp>
          <p:nvSpPr>
            <p:cNvPr id="33" name="직사각형 32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Language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21082" y="3480296"/>
              <a:ext cx="214973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JAVA(JDK)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64088" y="2554906"/>
            <a:ext cx="1131065" cy="2177084"/>
            <a:chOff x="3530654" y="2554906"/>
            <a:chExt cx="1977450" cy="2177084"/>
          </a:xfrm>
        </p:grpSpPr>
        <p:sp>
          <p:nvSpPr>
            <p:cNvPr id="37" name="직사각형 36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Front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46974" y="3113906"/>
              <a:ext cx="1861130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Ajax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Json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JSP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CSS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HTML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565712" y="2554906"/>
            <a:ext cx="1255155" cy="2177084"/>
            <a:chOff x="3454476" y="2554906"/>
            <a:chExt cx="2194399" cy="2177084"/>
          </a:xfrm>
        </p:grpSpPr>
        <p:sp>
          <p:nvSpPr>
            <p:cNvPr id="41" name="직사각형 40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Project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54476" y="3109714"/>
              <a:ext cx="2194399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BootStrap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MyBatis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Crawling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WebChat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DatePicker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Swiper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833568" y="2554906"/>
            <a:ext cx="1236836" cy="2490883"/>
            <a:chOff x="3441838" y="2554906"/>
            <a:chExt cx="2162371" cy="2490883"/>
          </a:xfrm>
        </p:grpSpPr>
        <p:sp>
          <p:nvSpPr>
            <p:cNvPr id="45" name="직사각형 44"/>
            <p:cNvSpPr/>
            <p:nvPr/>
          </p:nvSpPr>
          <p:spPr>
            <a:xfrm>
              <a:off x="3530654" y="2554906"/>
              <a:ext cx="1861130" cy="2177084"/>
            </a:xfrm>
            <a:prstGeom prst="rect">
              <a:avLst/>
            </a:prstGeom>
            <a:noFill/>
            <a:ln w="12700">
              <a:solidFill>
                <a:srgbClr val="DD1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530654" y="2770930"/>
              <a:ext cx="1661723" cy="304876"/>
            </a:xfrm>
            <a:prstGeom prst="rect">
              <a:avLst/>
            </a:prstGeom>
            <a:solidFill>
              <a:srgbClr val="DD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API</a:t>
              </a:r>
              <a:endParaRPr lang="ko-KR" altLang="en-US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41838" y="3014464"/>
              <a:ext cx="2162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공항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Impay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Mail 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 </a:t>
              </a:r>
              <a:r>
                <a:rPr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QRcode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Captcha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형태소분석기</a:t>
              </a:r>
              <a:endPara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▪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SMS API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7504" y="102899"/>
            <a:ext cx="2184324" cy="477054"/>
            <a:chOff x="107504" y="102899"/>
            <a:chExt cx="2184324" cy="477054"/>
          </a:xfrm>
        </p:grpSpPr>
        <p:sp>
          <p:nvSpPr>
            <p:cNvPr id="48" name="TextBox 47"/>
            <p:cNvSpPr txBox="1"/>
            <p:nvPr/>
          </p:nvSpPr>
          <p:spPr>
            <a:xfrm>
              <a:off x="107504" y="102899"/>
              <a:ext cx="7200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02</a:t>
              </a:r>
              <a:endParaRPr lang="ko-KR" altLang="en-US" sz="25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611560" y="163294"/>
              <a:ext cx="1680268" cy="416659"/>
              <a:chOff x="611560" y="123478"/>
              <a:chExt cx="1680268" cy="416659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11560" y="216972"/>
                <a:ext cx="168026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개발 환경 및 </a:t>
                </a:r>
                <a:r>
                  <a:rPr lang="en-US" altLang="ko-KR" sz="15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ERD</a:t>
                </a:r>
                <a:endPara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11560" y="123478"/>
                <a:ext cx="116089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태백B" panose="02030600000101010101" pitchFamily="18" charset="-127"/>
                    <a:ea typeface="HY태백B" panose="02030600000101010101" pitchFamily="18" charset="-127"/>
                  </a:rPr>
                  <a:t>Situation Analysis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850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07867" y="4515966"/>
            <a:ext cx="3124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예매 완료 페이지 및 예약내역 </a:t>
            </a:r>
            <a:r>
              <a:rPr lang="ko-KR" altLang="en-US" sz="1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이메일</a:t>
            </a:r>
            <a:r>
              <a:rPr lang="ko-KR" altLang="en-US" sz="1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발송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68058" cy="292388"/>
            <a:chOff x="3635896" y="843558"/>
            <a:chExt cx="156805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680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 통합 예매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60" y="528726"/>
            <a:ext cx="5171268" cy="31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764085"/>
            <a:ext cx="432402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리무진 예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약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500" y="664845"/>
            <a:ext cx="1454785" cy="292100"/>
            <a:chOff x="317500" y="664845"/>
            <a:chExt cx="1454785" cy="292100"/>
          </a:xfrm>
        </p:grpSpPr>
        <p:sp>
          <p:nvSpPr>
            <p:cNvPr id="23" name="TextBox 22"/>
            <p:cNvSpPr txBox="1"/>
            <p:nvPr/>
          </p:nvSpPr>
          <p:spPr>
            <a:xfrm>
              <a:off x="317500" y="664845"/>
              <a:ext cx="1053465" cy="292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실시간 </a:t>
              </a:r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검색어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89255" y="664845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050" y="1026795"/>
            <a:ext cx="2855595" cy="2823845"/>
            <a:chOff x="6115050" y="1026795"/>
            <a:chExt cx="2855595" cy="282384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6115050" y="1026795"/>
              <a:ext cx="2656205" cy="2552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altLang="en-US" sz="1050">
                  <a:latin typeface="한컴 윤고딕 250" charset="0"/>
                  <a:ea typeface="한컴 윤고딕 250" charset="0"/>
                </a:rPr>
                <a:t>검색 데이터를 기반으로 검색 순위 구현</a:t>
              </a: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6122670" y="1300480"/>
              <a:ext cx="2848610" cy="2550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검색한 데이터를 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형태소 분석기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(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꼬꼬마분석기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)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를 이용하여  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검색된 텍스트 중에서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‘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단어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’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만을 추출하여 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검색데이터로 인식하게 함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인식된 단어는 검색 테이블에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insert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됨</a:t>
              </a:r>
            </a:p>
            <a:p>
              <a:pPr marL="0" indent="0" defTabSz="508000">
                <a:buFontTx/>
                <a:buNone/>
              </a:pP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charset="0"/>
                <a:ea typeface="한컴 윤고딕 250" charset="0"/>
              </a:endParaRP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그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insert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된 단어를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count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하여 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가장 많이 검색된 단어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1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위부터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10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위까지를 뽑아</a:t>
              </a:r>
            </a:p>
            <a:p>
              <a:pPr marL="0" indent="0" defTabSz="508000">
                <a:buFontTx/>
                <a:buNone/>
              </a:pP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5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초마다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java schedule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을 이용하여 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검색어 순위만 넣는 테이블에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insert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하게 함</a:t>
              </a:r>
            </a:p>
            <a:p>
              <a:pPr marL="0" indent="0" defTabSz="508000">
                <a:buFontTx/>
                <a:buNone/>
              </a:pP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charset="0"/>
                <a:ea typeface="한컴 윤고딕 250" charset="0"/>
              </a:endParaRP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검색어 순위 테이블에서 가장 마지막에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insert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된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row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를 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select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하여</a:t>
              </a:r>
            </a:p>
            <a:p>
              <a:pPr marL="0" indent="0" defTabSz="508000">
                <a:buFontTx/>
                <a:buNone/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rPr>
                <a:t>페이지에 뿌려줌</a:t>
              </a:r>
            </a:p>
            <a:p>
              <a:pPr marL="0" indent="0" defTabSz="508000">
                <a:buFontTx/>
                <a:buNone/>
              </a:pP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charset="0"/>
                <a:ea typeface="한컴 윤고딕 250" charset="0"/>
              </a:endParaRPr>
            </a:p>
            <a:p>
              <a:pPr marL="0" indent="0" defTabSz="508000">
                <a:buFontTx/>
                <a:buNone/>
              </a:pP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charset="0"/>
                <a:ea typeface="한컴 윤고딕 250" charset="0"/>
              </a:endParaRPr>
            </a:p>
          </p:txBody>
        </p:sp>
      </p:grpSp>
      <p:pic>
        <p:nvPicPr>
          <p:cNvPr id="1027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6242" r="83690" b="60745"/>
          <a:stretch>
            <a:fillRect/>
          </a:stretch>
        </p:blipFill>
        <p:spPr bwMode="auto">
          <a:xfrm>
            <a:off x="88265" y="974090"/>
            <a:ext cx="2458085" cy="33026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8195" y="990600"/>
            <a:ext cx="395605" cy="236220"/>
          </a:xfrm>
          <a:prstGeom prst="rect">
            <a:avLst/>
          </a:prstGeom>
          <a:noFill/>
        </p:spPr>
      </p:pic>
      <p:pic>
        <p:nvPicPr>
          <p:cNvPr id="1030" name="그림 1029" descr="C:/Users/sist/AppData/Roaming/PolarisOffice/ETemp/11024_14750128/fImage265564233604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7" t="37506" r="37402" b="41493"/>
          <a:stretch>
            <a:fillRect/>
          </a:stretch>
        </p:blipFill>
        <p:spPr>
          <a:xfrm>
            <a:off x="2733675" y="1024255"/>
            <a:ext cx="3146425" cy="1891665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5" name="TextBox 24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실시간 검색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0" y="4876165"/>
            <a:ext cx="9144635" cy="267970"/>
          </a:xfrm>
          <a:prstGeom prst="rect">
            <a:avLst/>
          </a:prstGeom>
          <a:solidFill>
            <a:srgbClr val="DD1A15"/>
          </a:solidFill>
          <a:ln w="25400" cap="flat" cmpd="sng">
            <a:solidFill>
              <a:srgbClr val="DD1A1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500" y="664845"/>
            <a:ext cx="1455420" cy="292735"/>
            <a:chOff x="317500" y="664845"/>
            <a:chExt cx="1455420" cy="292735"/>
          </a:xfrm>
        </p:grpSpPr>
        <p:sp>
          <p:nvSpPr>
            <p:cNvPr id="23" name="텍스트 상자 22"/>
            <p:cNvSpPr txBox="1">
              <a:spLocks/>
            </p:cNvSpPr>
            <p:nvPr/>
          </p:nvSpPr>
          <p:spPr>
            <a:xfrm>
              <a:off x="317500" y="664845"/>
              <a:ext cx="1054100" cy="2927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altLang="en-US" sz="1300">
                  <a:solidFill>
                    <a:srgbClr val="C00000"/>
                  </a:solidFill>
                  <a:latin typeface="배달의민족 한나는 열한살" charset="0"/>
                  <a:ea typeface="배달의민족 한나는 열한살" charset="0"/>
                </a:rPr>
                <a:t>실시간 검색어</a:t>
              </a:r>
            </a:p>
          </p:txBody>
        </p:sp>
        <p:cxnSp>
          <p:nvCxnSpPr>
            <p:cNvPr id="36" name="도형 35"/>
            <p:cNvCxnSpPr/>
            <p:nvPr/>
          </p:nvCxnSpPr>
          <p:spPr>
            <a:xfrm>
              <a:off x="389255" y="664845"/>
              <a:ext cx="1383665" cy="635"/>
            </a:xfrm>
            <a:prstGeom prst="line">
              <a:avLst/>
            </a:prstGeom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 cstate="hqprint">
            <a:duotone>
              <a:srgbClr val="A9A79C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2435" cy="358775"/>
          </a:xfrm>
          <a:prstGeom prst="rect">
            <a:avLst/>
          </a:prstGeom>
          <a:noFill/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790" cy="518795"/>
          </a:xfrm>
          <a:prstGeom prst="rect">
            <a:avLst/>
          </a:prstGeom>
          <a:noFill/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695" cy="54737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2525" cy="1152525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>
            <a:fillRect/>
          </a:stretch>
        </p:blipFill>
        <p:spPr bwMode="auto">
          <a:xfrm>
            <a:off x="-1845310" y="1144905"/>
            <a:ext cx="1606550" cy="102235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5385" cy="1175385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6242" r="83690" b="60745"/>
          <a:stretch>
            <a:fillRect/>
          </a:stretch>
        </p:blipFill>
        <p:spPr bwMode="auto">
          <a:xfrm>
            <a:off x="88265" y="974090"/>
            <a:ext cx="2458085" cy="33026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31" name="그림 1030" descr="C:/Users/sist/AppData/Roaming/PolarisOffice/ETemp/11024_14750128/fImage252634231604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8" t="44298" r="49325" b="31181"/>
          <a:stretch>
            <a:fillRect/>
          </a:stretch>
        </p:blipFill>
        <p:spPr>
          <a:xfrm>
            <a:off x="6210935" y="973455"/>
            <a:ext cx="2877820" cy="2653665"/>
          </a:xfrm>
          <a:prstGeom prst="rect">
            <a:avLst/>
          </a:prstGeom>
          <a:noFill/>
        </p:spPr>
      </p:pic>
      <p:pic>
        <p:nvPicPr>
          <p:cNvPr id="1032" name="그림 1031" descr="C:/Users/sist/AppData/Roaming/PolarisOffice/ETemp/11024_14750128/fImage2813974042098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65" t="20730" r="23819" b="47875"/>
          <a:stretch>
            <a:fillRect/>
          </a:stretch>
        </p:blipFill>
        <p:spPr>
          <a:xfrm>
            <a:off x="2546350" y="982345"/>
            <a:ext cx="3573780" cy="2769870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실시간 검색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6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165"/>
            <a:ext cx="9144000" cy="267335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17500" y="664845"/>
            <a:ext cx="1454785" cy="292100"/>
            <a:chOff x="317500" y="664845"/>
            <a:chExt cx="1454785" cy="292100"/>
          </a:xfrm>
        </p:grpSpPr>
        <p:sp>
          <p:nvSpPr>
            <p:cNvPr id="23" name="TextBox 22"/>
            <p:cNvSpPr txBox="1"/>
            <p:nvPr/>
          </p:nvSpPr>
          <p:spPr>
            <a:xfrm>
              <a:off x="317500" y="664845"/>
              <a:ext cx="747395" cy="292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통합검색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89255" y="664845"/>
              <a:ext cx="138303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660" y="1231265"/>
            <a:ext cx="431800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90" y="4227830"/>
            <a:ext cx="605155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5" y="33020"/>
            <a:ext cx="2385060" cy="5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070" y="3381375"/>
            <a:ext cx="1151890" cy="1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310" y="1144905"/>
            <a:ext cx="1605915" cy="10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410" y="2221865"/>
            <a:ext cx="117475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23215" y="984885"/>
            <a:ext cx="4375150" cy="1618615"/>
            <a:chOff x="323215" y="984885"/>
            <a:chExt cx="4375150" cy="1618615"/>
          </a:xfrm>
        </p:grpSpPr>
        <p:grpSp>
          <p:nvGrpSpPr>
            <p:cNvPr id="21" name="그룹 20"/>
            <p:cNvGrpSpPr/>
            <p:nvPr/>
          </p:nvGrpSpPr>
          <p:grpSpPr>
            <a:xfrm>
              <a:off x="323215" y="996315"/>
              <a:ext cx="4375150" cy="1607185"/>
              <a:chOff x="323215" y="996315"/>
              <a:chExt cx="4375150" cy="1607185"/>
            </a:xfrm>
          </p:grpSpPr>
          <p:sp>
            <p:nvSpPr>
              <p:cNvPr id="26" name="TextBox 25"/>
              <p:cNvSpPr txBox="1">
                <a:spLocks/>
              </p:cNvSpPr>
              <p:nvPr/>
            </p:nvSpPr>
            <p:spPr>
              <a:xfrm>
                <a:off x="328295" y="996315"/>
                <a:ext cx="4370705" cy="25463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defTabSz="508000">
                  <a:buFontTx/>
                  <a:buNone/>
                </a:pPr>
                <a:r>
                  <a:rPr lang="ko-KR" altLang="en-US" sz="1050">
                    <a:latin typeface="한컴 윤고딕 250" charset="0"/>
                    <a:ea typeface="한컴 윤고딕 250" charset="0"/>
                  </a:rPr>
                  <a:t>통합 데이터에서 검색하기</a:t>
                </a:r>
              </a:p>
            </p:txBody>
          </p:sp>
          <p:sp>
            <p:nvSpPr>
              <p:cNvPr id="24" name="TextBox 23"/>
              <p:cNvSpPr txBox="1">
                <a:spLocks/>
              </p:cNvSpPr>
              <p:nvPr/>
            </p:nvSpPr>
            <p:spPr>
              <a:xfrm>
                <a:off x="323215" y="1282700"/>
                <a:ext cx="4304030" cy="132143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defTabSz="508000">
                  <a:buFontTx/>
                  <a:buNone/>
                </a:pPr>
                <a:r>
                  <a:rPr lang="ko-KR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charset="0"/>
                    <a:ea typeface="한컴 윤고딕 250" charset="0"/>
                  </a:rPr>
                  <a:t>검색하면 그 검색어가 들어있는 데이터를 DB에서 받아와서</a:t>
                </a:r>
              </a:p>
              <a:p>
                <a:pPr marL="0" indent="0" defTabSz="508000">
                  <a:buFontTx/>
                  <a:buNone/>
                </a:pPr>
                <a:r>
                  <a:rPr lang="ko-KR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charset="0"/>
                    <a:ea typeface="한컴 윤고딕 250" charset="0"/>
                  </a:rPr>
                  <a:t>controller에서 그 검색어 기준으로 앞 10글자, 뒤 10글자만 받아서</a:t>
                </a:r>
              </a:p>
              <a:p>
                <a:pPr marL="0" indent="0" defTabSz="508000">
                  <a:buFontTx/>
                  <a:buNone/>
                </a:pPr>
                <a:r>
                  <a:rPr lang="ko-KR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charset="0"/>
                    <a:ea typeface="한컴 윤고딕 250" charset="0"/>
                  </a:rPr>
                  <a:t>페이지에 보여줌</a:t>
                </a:r>
              </a:p>
              <a:p>
                <a:pPr marL="0" indent="0" defTabSz="508000">
                  <a:buFontTx/>
                  <a:buNone/>
                </a:pP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endParaRPr>
              </a:p>
              <a:p>
                <a:pPr marL="0" indent="0" defTabSz="508000">
                  <a:buFontTx/>
                  <a:buNone/>
                </a:pPr>
                <a:r>
                  <a:rPr lang="ko-KR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charset="0"/>
                    <a:ea typeface="한컴 윤고딕 250" charset="0"/>
                  </a:rPr>
                  <a:t>페이지 내에서 그 검색어를 찾아서 </a:t>
                </a:r>
              </a:p>
              <a:p>
                <a:pPr marL="0" indent="0" defTabSz="508000">
                  <a:buFontTx/>
                  <a:buNone/>
                </a:pPr>
                <a:r>
                  <a:rPr lang="ko-KR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윤고딕 250" charset="0"/>
                    <a:ea typeface="한컴 윤고딕 250" charset="0"/>
                  </a:rPr>
                  <a:t>CSS로 background-color를 줌</a:t>
                </a:r>
              </a:p>
              <a:p>
                <a:pPr marL="0" indent="0" defTabSz="508000">
                  <a:buFontTx/>
                  <a:buNone/>
                </a:pP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endParaRPr>
              </a:p>
              <a:p>
                <a:pPr marL="0" indent="0" defTabSz="508000">
                  <a:buFontTx/>
                  <a:buNone/>
                </a:pP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charset="0"/>
                  <a:ea typeface="한컴 윤고딕 250" charset="0"/>
                </a:endParaRPr>
              </a:p>
            </p:txBody>
          </p:sp>
        </p:grpSp>
        <p:pic>
          <p:nvPicPr>
            <p:cNvPr id="38" name="Picture 2" descr="C:/Users/sist/AppData/Roaming/PolarisOffice/ETemp/11024_14750128/image13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540" y="984885"/>
              <a:ext cx="252730" cy="242570"/>
            </a:xfrm>
            <a:prstGeom prst="rect">
              <a:avLst/>
            </a:prstGeom>
            <a:noFill/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r="21004" b="5246"/>
          <a:stretch/>
        </p:blipFill>
        <p:spPr bwMode="auto">
          <a:xfrm>
            <a:off x="4787900" y="448945"/>
            <a:ext cx="4113530" cy="416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그림 7170" descr="C:/Users/sist/AppData/Roaming/PolarisOffice/ETemp/11024_14750128/fImage260038232604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t="51534" r="42396" b="27600"/>
          <a:stretch>
            <a:fillRect/>
          </a:stretch>
        </p:blipFill>
        <p:spPr>
          <a:xfrm>
            <a:off x="354965" y="2434590"/>
            <a:ext cx="3190875" cy="2241550"/>
          </a:xfrm>
          <a:prstGeom prst="rect">
            <a:avLst/>
          </a:prstGeom>
          <a:noFill/>
        </p:spPr>
      </p:pic>
      <p:grpSp>
        <p:nvGrpSpPr>
          <p:cNvPr id="25" name="그룹 24"/>
          <p:cNvGrpSpPr/>
          <p:nvPr/>
        </p:nvGrpSpPr>
        <p:grpSpPr>
          <a:xfrm>
            <a:off x="611560" y="163294"/>
            <a:ext cx="2547492" cy="416659"/>
            <a:chOff x="611560" y="123478"/>
            <a:chExt cx="2547492" cy="416659"/>
          </a:xfrm>
        </p:grpSpPr>
        <p:sp>
          <p:nvSpPr>
            <p:cNvPr id="27" name="TextBox 26"/>
            <p:cNvSpPr txBox="1"/>
            <p:nvPr/>
          </p:nvSpPr>
          <p:spPr>
            <a:xfrm>
              <a:off x="611560" y="216972"/>
              <a:ext cx="25474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실시간 검색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3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22661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메인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6788"/>
            <a:ext cx="3633674" cy="18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4" y="2124667"/>
            <a:ext cx="3691614" cy="263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288556" y="574272"/>
            <a:ext cx="952172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위로 굽은 화살표 26"/>
          <p:cNvSpPr/>
          <p:nvPr/>
        </p:nvSpPr>
        <p:spPr>
          <a:xfrm rot="10800000">
            <a:off x="2840730" y="634397"/>
            <a:ext cx="267514" cy="236813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288556" y="921671"/>
            <a:ext cx="952172" cy="92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90472" y="952163"/>
            <a:ext cx="172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마이페이지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게시판 목록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0" name="위로 굽은 화살표 29"/>
          <p:cNvSpPr/>
          <p:nvPr/>
        </p:nvSpPr>
        <p:spPr>
          <a:xfrm rot="10800000">
            <a:off x="2802860" y="1291647"/>
            <a:ext cx="267514" cy="236813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3568" y="1595679"/>
            <a:ext cx="244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마이페이지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게시판 목록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바코드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나의 바코드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”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성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0" y="2124667"/>
            <a:ext cx="2763614" cy="10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165500" y="2137367"/>
            <a:ext cx="3507432" cy="260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위로 굽은 화살표 32"/>
          <p:cNvSpPr/>
          <p:nvPr/>
        </p:nvSpPr>
        <p:spPr>
          <a:xfrm rot="10800000" flipH="1">
            <a:off x="6809701" y="2153496"/>
            <a:ext cx="267514" cy="236813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826295" y="2543191"/>
            <a:ext cx="172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예약 내역 한눈에 확인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1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782860" cy="292388"/>
            <a:chOff x="3635896" y="843558"/>
            <a:chExt cx="1782860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7828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회원정보수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8" y="1299862"/>
            <a:ext cx="5740172" cy="254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79712" y="2669158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75520" y="291274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4974" y="291909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6216" y="2890201"/>
            <a:ext cx="288032" cy="2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76256" y="2858115"/>
            <a:ext cx="1956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회원정보 중 이름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휴대전화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이메일만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변경 가능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3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83098" cy="292388"/>
            <a:chOff x="3635896" y="843558"/>
            <a:chExt cx="1483098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4830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마일리지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44801"/>
            <a:ext cx="4600391" cy="299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2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521570" cy="292388"/>
            <a:chOff x="3635896" y="843558"/>
            <a:chExt cx="1521570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52157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예매내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역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55668"/>
            <a:ext cx="3533325" cy="1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638" y="2651776"/>
            <a:ext cx="2875345" cy="211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78" y="579953"/>
            <a:ext cx="2927788" cy="189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오른쪽 화살표 19"/>
          <p:cNvSpPr/>
          <p:nvPr/>
        </p:nvSpPr>
        <p:spPr>
          <a:xfrm rot="19817011">
            <a:off x="4356893" y="2152499"/>
            <a:ext cx="511028" cy="139274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782989" flipV="1">
            <a:off x="4356892" y="3139888"/>
            <a:ext cx="511028" cy="139274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2044" y="579954"/>
            <a:ext cx="2900022" cy="1892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22217" y="418370"/>
            <a:ext cx="178532" cy="161921"/>
          </a:xfrm>
          <a:prstGeom prst="rect">
            <a:avLst/>
          </a:prstGeom>
          <a:solidFill>
            <a:srgbClr val="DE582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146116" y="2490897"/>
            <a:ext cx="178532" cy="161921"/>
          </a:xfrm>
          <a:prstGeom prst="rect">
            <a:avLst/>
          </a:prstGeom>
          <a:solidFill>
            <a:srgbClr val="DE582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5328307" y="2651776"/>
            <a:ext cx="2900022" cy="2094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989647" cy="292388"/>
            <a:chOff x="3635896" y="843558"/>
            <a:chExt cx="198964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9896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주차장 예약내역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2" y="1601212"/>
            <a:ext cx="3960440" cy="24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24" y="1617570"/>
            <a:ext cx="4226484" cy="238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0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989647" cy="292388"/>
            <a:chOff x="3635896" y="843558"/>
            <a:chExt cx="1989647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9896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주차장 예약내역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7119"/>
            <a:ext cx="3960440" cy="24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49836"/>
            <a:ext cx="4226484" cy="238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72" y="561358"/>
            <a:ext cx="3758056" cy="418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7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1680268" cy="416659"/>
            <a:chOff x="611560" y="123478"/>
            <a:chExt cx="1680268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16802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개발 환경 및 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ERD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11608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Analysis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55526"/>
            <a:ext cx="7632848" cy="41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 descr="C:\Users\user\Desktop\프로젝트\a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459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975221" cy="292388"/>
            <a:chOff x="3635896" y="843558"/>
            <a:chExt cx="197522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97522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마이페이지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 예약내역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484976" cy="416659"/>
            <a:chOff x="611560" y="123478"/>
            <a:chExt cx="2484976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4849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마이페이</a:t>
              </a: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92" y="873294"/>
            <a:ext cx="1836150" cy="354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66889"/>
            <a:ext cx="3554786" cy="424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624338" y="2894021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9817011">
            <a:off x="6123185" y="2617245"/>
            <a:ext cx="511028" cy="139274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455041" cy="292388"/>
            <a:chOff x="3635896" y="843558"/>
            <a:chExt cx="145504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37890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메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인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6" y="996683"/>
            <a:ext cx="7546478" cy="34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7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659429" cy="292388"/>
            <a:chOff x="3635896" y="843558"/>
            <a:chExt cx="1659429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65942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매출관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99546"/>
            <a:ext cx="7488832" cy="354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4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800493" cy="292388"/>
            <a:chOff x="3635896" y="843558"/>
            <a:chExt cx="1800493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80049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항공편관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4" y="1001210"/>
            <a:ext cx="7470402" cy="355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1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944763" cy="292388"/>
            <a:chOff x="3635896" y="843558"/>
            <a:chExt cx="1944763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94476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항공예약관리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8" y="994628"/>
            <a:ext cx="7702822" cy="364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4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944763" cy="292388"/>
            <a:chOff x="3635896" y="843558"/>
            <a:chExt cx="1944763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94476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고객센</a:t>
              </a:r>
              <a:r>
                <a:rPr lang="ko-KR" altLang="en-US" sz="1300" dirty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터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4" y="991806"/>
            <a:ext cx="7599188" cy="348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1803699" cy="292388"/>
            <a:chOff x="3635896" y="843558"/>
            <a:chExt cx="1803699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18036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주차장관리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9717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View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7045"/>
            <a:ext cx="7632848" cy="350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0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95536" y="699542"/>
            <a:ext cx="2071401" cy="292388"/>
            <a:chOff x="3635896" y="843558"/>
            <a:chExt cx="2071401" cy="292388"/>
          </a:xfrm>
        </p:grpSpPr>
        <p:sp>
          <p:nvSpPr>
            <p:cNvPr id="23" name="TextBox 22"/>
            <p:cNvSpPr txBox="1"/>
            <p:nvPr/>
          </p:nvSpPr>
          <p:spPr>
            <a:xfrm>
              <a:off x="3635896" y="843558"/>
              <a:ext cx="20714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관리자페이지</a:t>
              </a:r>
              <a:r>
                <a:rPr lang="en-US" altLang="ko-KR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리무진버스관리</a:t>
              </a:r>
              <a:endParaRPr lang="ko-KR" altLang="en-US" sz="13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707904" y="843558"/>
              <a:ext cx="138303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4" descr="https://d30y9cdsu7xlg0.cloudfront.net/png/30886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918" y="1231132"/>
            <a:ext cx="432048" cy="3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30y9cdsu7xlg0.cloudfront.net/png/33626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366" y="338147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30y9cdsu7xlg0.cloudfront.net/png/15252-20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8"/>
          <a:stretch/>
        </p:blipFill>
        <p:spPr bwMode="auto">
          <a:xfrm>
            <a:off x="-1845100" y="1144801"/>
            <a:ext cx="1606206" cy="10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d30y9cdsu7xlg0.cloudfront.net/png/29285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261" y="2222136"/>
            <a:ext cx="1174528" cy="11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1560" y="163294"/>
            <a:ext cx="2674130" cy="416659"/>
            <a:chOff x="611560" y="123478"/>
            <a:chExt cx="2674130" cy="416659"/>
          </a:xfrm>
        </p:grpSpPr>
        <p:sp>
          <p:nvSpPr>
            <p:cNvPr id="22" name="TextBox 21"/>
            <p:cNvSpPr txBox="1"/>
            <p:nvPr/>
          </p:nvSpPr>
          <p:spPr>
            <a:xfrm>
              <a:off x="611560" y="216972"/>
              <a:ext cx="26741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프로젝트 구현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– 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관리자페이</a:t>
              </a: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560" y="123478"/>
              <a:ext cx="11608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Analysis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454918" y="2780568"/>
            <a:ext cx="333731" cy="147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41449"/>
            <a:ext cx="7632848" cy="35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 </a:t>
            </a:r>
            <a:r>
              <a:rPr lang="ko-KR" altLang="en-US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시현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350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987824" y="2112407"/>
            <a:ext cx="2880320" cy="1323439"/>
            <a:chOff x="755576" y="1839476"/>
            <a:chExt cx="2088232" cy="1323439"/>
          </a:xfrm>
        </p:grpSpPr>
        <p:sp>
          <p:nvSpPr>
            <p:cNvPr id="13" name="TextBox 12"/>
            <p:cNvSpPr txBox="1"/>
            <p:nvPr/>
          </p:nvSpPr>
          <p:spPr>
            <a:xfrm>
              <a:off x="755576" y="1839476"/>
              <a:ext cx="20882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DD1A15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질문과 답변</a:t>
              </a:r>
              <a:endParaRPr lang="ko-KR" altLang="en-US" sz="4000" dirty="0">
                <a:solidFill>
                  <a:srgbClr val="DD1A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965" y="2366759"/>
              <a:ext cx="393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QnA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15" name="Picture 2" descr="https://d30y9cdsu7xlg0.cloudfront.net/png/25092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089026"/>
            <a:ext cx="302433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79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travelinfo.co.kr/up/2008042416170774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0"/>
            <a:ext cx="9169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90264" y="-20538"/>
            <a:ext cx="9252520" cy="516403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4" y="1706911"/>
            <a:ext cx="3345104" cy="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2700" y="2305050"/>
            <a:ext cx="9144000" cy="749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88654" y="2402522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설계 모델</a:t>
            </a:r>
            <a:endParaRPr lang="ko-KR" altLang="en-US" sz="32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3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350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88124" y="4083918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DD1A15"/>
                </a:solidFill>
                <a:latin typeface="210 마술피리 L" panose="02020603020101020101" pitchFamily="18" charset="-127"/>
                <a:ea typeface="210 마술피리 L" panose="02020603020101020101" pitchFamily="18" charset="-127"/>
              </a:rPr>
              <a:t>감사합니다</a:t>
            </a:r>
            <a:endParaRPr lang="ko-KR" altLang="en-US" sz="2000" dirty="0">
              <a:solidFill>
                <a:srgbClr val="DD1A15"/>
              </a:solidFill>
              <a:latin typeface="210 마술피리 L" panose="02020603020101020101" pitchFamily="18" charset="-127"/>
              <a:ea typeface="210 마술피리 L" panose="02020603020101020101" pitchFamily="18" charset="-127"/>
            </a:endParaRPr>
          </a:p>
        </p:txBody>
      </p:sp>
      <p:pic>
        <p:nvPicPr>
          <p:cNvPr id="1026" name="Picture 2" descr="http://www.etobang.com/data/mw.cheditor/150904/5d2433600f495f195882e03baeb1b4f2_BZzKHFkWWbRsVrp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25" b="99531" l="1250" r="98750">
                        <a14:foregroundMark x1="72708" y1="50156" x2="72708" y2="50156"/>
                        <a14:foregroundMark x1="65625" y1="12500" x2="65625" y2="12500"/>
                        <a14:foregroundMark x1="69375" y1="10156" x2="69375" y2="10156"/>
                        <a14:foregroundMark x1="73750" y1="9688" x2="73750" y2="9688"/>
                        <a14:foregroundMark x1="15833" y1="26563" x2="15833" y2="26563"/>
                        <a14:foregroundMark x1="20208" y1="27344" x2="20208" y2="27344"/>
                        <a14:foregroundMark x1="20625" y1="27656" x2="20625" y2="27656"/>
                        <a14:foregroundMark x1="20625" y1="27656" x2="20625" y2="27656"/>
                        <a14:foregroundMark x1="11250" y1="21875" x2="11250" y2="21875"/>
                        <a14:foregroundMark x1="9792" y1="22969" x2="9792" y2="22969"/>
                        <a14:foregroundMark x1="5833" y1="21406" x2="5833" y2="21406"/>
                        <a14:foregroundMark x1="3125" y1="20625" x2="3125" y2="20625"/>
                        <a14:foregroundMark x1="4167" y1="19844" x2="4167" y2="19844"/>
                        <a14:foregroundMark x1="6042" y1="19375" x2="6667" y2="19531"/>
                        <a14:foregroundMark x1="8542" y1="20625" x2="8542" y2="20625"/>
                        <a14:foregroundMark x1="12708" y1="24219" x2="12708" y2="24219"/>
                        <a14:foregroundMark x1="16458" y1="25469" x2="16458" y2="25469"/>
                        <a14:foregroundMark x1="25000" y1="29219" x2="25000" y2="29219"/>
                        <a14:foregroundMark x1="23542" y1="27500" x2="23542" y2="27500"/>
                        <a14:foregroundMark x1="19375" y1="25781" x2="19375" y2="25781"/>
                        <a14:foregroundMark x1="16458" y1="23438" x2="16458" y2="23438"/>
                        <a14:foregroundMark x1="12917" y1="22969" x2="12917" y2="22969"/>
                        <a14:foregroundMark x1="26250" y1="29219" x2="26250" y2="29219"/>
                        <a14:foregroundMark x1="32917" y1="30625" x2="32917" y2="30625"/>
                        <a14:foregroundMark x1="35833" y1="31094" x2="35833" y2="31094"/>
                        <a14:foregroundMark x1="31458" y1="31563" x2="31458" y2="31563"/>
                        <a14:foregroundMark x1="29792" y1="30156" x2="29792" y2="30156"/>
                        <a14:foregroundMark x1="27708" y1="29219" x2="27708" y2="29219"/>
                        <a14:foregroundMark x1="29167" y1="29219" x2="29167" y2="29219"/>
                        <a14:foregroundMark x1="67500" y1="10938" x2="67500" y2="10938"/>
                        <a14:foregroundMark x1="9375" y1="24375" x2="9375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22599"/>
            <a:ext cx="2088232" cy="27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user\Desktop\프로젝트\1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91" y="2128825"/>
            <a:ext cx="3830417" cy="8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user\Desktop\프로젝트\1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00"/>
            <a:ext cx="2384930" cy="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7504" y="102899"/>
            <a:ext cx="720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25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1560" y="163294"/>
            <a:ext cx="1160895" cy="416659"/>
            <a:chOff x="611560" y="123478"/>
            <a:chExt cx="1160895" cy="416659"/>
          </a:xfrm>
        </p:grpSpPr>
        <p:sp>
          <p:nvSpPr>
            <p:cNvPr id="50" name="TextBox 49"/>
            <p:cNvSpPr txBox="1"/>
            <p:nvPr/>
          </p:nvSpPr>
          <p:spPr>
            <a:xfrm>
              <a:off x="611560" y="216972"/>
              <a:ext cx="10038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설계 모델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11560" y="123478"/>
              <a:ext cx="11608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Situation Analysis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4139952" y="529134"/>
            <a:ext cx="864096" cy="36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Header</a:t>
            </a:r>
            <a:endParaRPr lang="ko-KR" altLang="en-US" sz="16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298128" y="2787774"/>
            <a:ext cx="864096" cy="36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Main</a:t>
            </a:r>
            <a:endParaRPr lang="ko-KR" altLang="en-US" sz="16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733190" y="709154"/>
            <a:ext cx="3406762" cy="1816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  <a:stCxn id="85" idx="0"/>
          </p:cNvCxnSpPr>
          <p:nvPr/>
        </p:nvCxnSpPr>
        <p:spPr>
          <a:xfrm flipH="1" flipV="1">
            <a:off x="708832" y="727319"/>
            <a:ext cx="21344" cy="206045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V="1">
            <a:off x="708832" y="3191524"/>
            <a:ext cx="0" cy="14684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H="1">
            <a:off x="708832" y="4659982"/>
            <a:ext cx="1270880" cy="908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46">
            <a:extLst>
              <a:ext uri="{FF2B5EF4-FFF2-40B4-BE49-F238E27FC236}">
                <a16:creationId xmlns="" xmlns:a16="http://schemas.microsoft.com/office/drawing/2014/main" id="{96323CDF-F433-40EC-9A84-1631411310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5657" y="889173"/>
            <a:ext cx="3151925" cy="464531"/>
          </a:xfrm>
          <a:prstGeom prst="bentConnector3">
            <a:avLst>
              <a:gd name="adj1" fmla="val 37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46">
            <a:extLst>
              <a:ext uri="{FF2B5EF4-FFF2-40B4-BE49-F238E27FC236}">
                <a16:creationId xmlns="" xmlns:a16="http://schemas.microsoft.com/office/drawing/2014/main" id="{96323CDF-F433-40EC-9A84-1631411310B2}"/>
              </a:ext>
            </a:extLst>
          </p:cNvPr>
          <p:cNvCxnSpPr>
            <a:cxnSpLocks/>
          </p:cNvCxnSpPr>
          <p:nvPr/>
        </p:nvCxnSpPr>
        <p:spPr>
          <a:xfrm>
            <a:off x="4627582" y="881658"/>
            <a:ext cx="451377" cy="210135"/>
          </a:xfrm>
          <a:prstGeom prst="bentConnector3">
            <a:avLst>
              <a:gd name="adj1" fmla="val 216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076056" y="902866"/>
            <a:ext cx="7200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채팅봇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993110" y="903319"/>
            <a:ext cx="936104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실시간검색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11" name="직선 연결선 110"/>
          <p:cNvCxnSpPr>
            <a:stCxn id="103" idx="3"/>
            <a:endCxn id="107" idx="1"/>
          </p:cNvCxnSpPr>
          <p:nvPr/>
        </p:nvCxnSpPr>
        <p:spPr>
          <a:xfrm>
            <a:off x="5796136" y="1082886"/>
            <a:ext cx="196974" cy="4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1492878" y="1353704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098997" y="1635646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항공권예약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2424392" y="1635646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웹체크인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718198" y="1631052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주차장예약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004048" y="1624702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리무진예약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261546" y="1618352"/>
            <a:ext cx="1118766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 </a:t>
            </a:r>
            <a:r>
              <a:rPr lang="en-US" altLang="ko-KR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</a:p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마이페이지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668344" y="1618352"/>
            <a:ext cx="99972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flipV="1">
            <a:off x="2922953" y="1373780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4215938" y="1366404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V="1">
            <a:off x="5501788" y="1373780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46">
            <a:extLst>
              <a:ext uri="{FF2B5EF4-FFF2-40B4-BE49-F238E27FC236}">
                <a16:creationId xmlns="" xmlns:a16="http://schemas.microsoft.com/office/drawing/2014/main" id="{96323CDF-F433-40EC-9A84-1631411310B2}"/>
              </a:ext>
            </a:extLst>
          </p:cNvPr>
          <p:cNvCxnSpPr>
            <a:cxnSpLocks/>
          </p:cNvCxnSpPr>
          <p:nvPr/>
        </p:nvCxnSpPr>
        <p:spPr>
          <a:xfrm>
            <a:off x="4627581" y="871276"/>
            <a:ext cx="3540627" cy="483454"/>
          </a:xfrm>
          <a:prstGeom prst="bentConnector3">
            <a:avLst>
              <a:gd name="adj1" fmla="val -38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6810917" y="1354730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 flipV="1">
            <a:off x="8168208" y="1353704"/>
            <a:ext cx="0" cy="2646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8189224" y="890166"/>
            <a:ext cx="741356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고객센터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7884368" y="1076083"/>
            <a:ext cx="310454" cy="4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1102916" y="2396255"/>
            <a:ext cx="22738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105074" y="1995686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345444" y="2198475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출도착</a:t>
            </a:r>
            <a:endParaRPr lang="en-US" altLang="ko-KR" sz="1200" b="1" dirty="0" smtClean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항공편 정보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332744" y="2696716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탑승편</a:t>
            </a:r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선택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148064" y="2205360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도시</a:t>
            </a:r>
            <a:r>
              <a:rPr lang="en-US" altLang="ko-KR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</a:t>
            </a:r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5008365" y="2403569"/>
            <a:ext cx="14118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5011586" y="2003000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5628422" y="2581285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160157" y="2715766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</a:t>
            </a:r>
            <a:r>
              <a:rPr lang="en-US" altLang="ko-KR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</a:t>
            </a:r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도시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5630661" y="3078991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162396" y="3213472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좌석선택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67" name="직선 연결선 166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5632887" y="3568189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5164622" y="3702670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예매 및 결제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444140" y="2198046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회원정보수정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6276200" y="2396255"/>
            <a:ext cx="15530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269104" y="1995686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925105" y="2579127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456840" y="2713608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마일리지조회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7681790" y="2396255"/>
            <a:ext cx="15530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7674694" y="1995686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846268" y="2220218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월간매출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8335466" y="2595724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858900" y="2724274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일간매출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8348098" y="3099780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865318" y="3219822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회원별이용</a:t>
            </a:r>
            <a:r>
              <a:rPr lang="ko-KR" altLang="en-US" sz="1200" b="1" dirty="0" err="1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률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82" name="직선 연결선 181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8354516" y="3595328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878018" y="3723878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공항별이용률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84" name="직선 연결선 183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822996" y="2571750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331640" y="3179564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탑승자정보입력</a:t>
            </a:r>
          </a:p>
        </p:txBody>
      </p:sp>
      <p:cxnSp>
        <p:nvCxnSpPr>
          <p:cNvPr id="186" name="직선 연결선 185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821892" y="3054598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1331640" y="3679428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예매 및 결</a:t>
            </a:r>
            <a:r>
              <a:rPr lang="ko-KR" altLang="en-US" sz="1200" b="1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</a:t>
            </a:r>
          </a:p>
        </p:txBody>
      </p:sp>
      <p:cxnSp>
        <p:nvCxnSpPr>
          <p:cNvPr id="188" name="직선 연결선 187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821892" y="3554462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2426618" y="2396255"/>
            <a:ext cx="22738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2428776" y="1995686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2669146" y="2198475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예매번호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2656446" y="2696716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항공 좌석 확인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3146698" y="2571750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3720604" y="2396255"/>
            <a:ext cx="22738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3722762" y="1995686"/>
            <a:ext cx="0" cy="4055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963132" y="2198475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공항선</a:t>
            </a:r>
            <a:r>
              <a:rPr lang="ko-KR" altLang="en-US" sz="1200" b="1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택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950432" y="2696716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좌석선택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98" name="직선 연결선 197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4440684" y="2571750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956782" y="3185914"/>
            <a:ext cx="994308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예약조회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00" name="직선 연결선 19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4447034" y="3060948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933681" y="3070483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465416" y="3204964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항공권조회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03" name="직선 연결선 202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937873" y="3561839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469608" y="3696320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주차예약조회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05" name="직선 연결선 204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944155" y="4059545"/>
            <a:ext cx="0" cy="113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6475890" y="4194026"/>
            <a:ext cx="995480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리무진조회</a:t>
            </a:r>
            <a:endParaRPr lang="ko-KR" altLang="en-US" sz="12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H="1">
            <a:off x="4094374" y="1095586"/>
            <a:ext cx="54963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3149463" y="915566"/>
            <a:ext cx="918481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아이디찾기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7092279" y="902866"/>
            <a:ext cx="957313" cy="360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실시간날씨</a:t>
            </a:r>
            <a:endParaRPr lang="ko-KR" altLang="en-US" sz="14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22" name="직선 연결선 221"/>
          <p:cNvCxnSpPr/>
          <p:nvPr/>
        </p:nvCxnSpPr>
        <p:spPr>
          <a:xfrm>
            <a:off x="6929167" y="1078632"/>
            <a:ext cx="173488" cy="4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-2327" y="4871144"/>
            <a:ext cx="9144000" cy="267494"/>
          </a:xfrm>
          <a:prstGeom prst="rect">
            <a:avLst/>
          </a:prstGeom>
          <a:solidFill>
            <a:srgbClr val="DD1A15"/>
          </a:solidFill>
          <a:ln>
            <a:solidFill>
              <a:srgbClr val="DD1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9" name="Picture 2" descr="C:\Users\user\Desktop\프로젝트\a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2" y="4227934"/>
            <a:ext cx="605328" cy="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2058857" y="4443958"/>
            <a:ext cx="864096" cy="36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Footer</a:t>
            </a:r>
            <a:endParaRPr lang="ko-KR" altLang="en-US" sz="1600" b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2" name="사각형: 둥근 모서리 99">
            <a:extLst>
              <a:ext uri="{FF2B5EF4-FFF2-40B4-BE49-F238E27FC236}">
                <a16:creationId xmlns="" xmlns:a16="http://schemas.microsoft.com/office/drawing/2014/main" id="{98F85F5F-FA17-40E7-9861-7483FC7C5C6E}"/>
              </a:ext>
            </a:extLst>
          </p:cNvPr>
          <p:cNvSpPr/>
          <p:nvPr/>
        </p:nvSpPr>
        <p:spPr>
          <a:xfrm>
            <a:off x="179511" y="2086867"/>
            <a:ext cx="8843825" cy="2535015"/>
          </a:xfrm>
          <a:prstGeom prst="roundRect">
            <a:avLst/>
          </a:prstGeom>
          <a:solidFill>
            <a:srgbClr val="DE582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9">
            <a:extLst>
              <a:ext uri="{FF2B5EF4-FFF2-40B4-BE49-F238E27FC236}">
                <a16:creationId xmlns="" xmlns:a16="http://schemas.microsoft.com/office/drawing/2014/main" id="{98F85F5F-FA17-40E7-9861-7483FC7C5C6E}"/>
              </a:ext>
            </a:extLst>
          </p:cNvPr>
          <p:cNvSpPr/>
          <p:nvPr/>
        </p:nvSpPr>
        <p:spPr>
          <a:xfrm>
            <a:off x="5076056" y="627534"/>
            <a:ext cx="3947281" cy="871194"/>
          </a:xfrm>
          <a:prstGeom prst="roundRect">
            <a:avLst/>
          </a:prstGeom>
          <a:solidFill>
            <a:srgbClr val="DE582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2213</Words>
  <Application>Microsoft Office PowerPoint</Application>
  <PresentationFormat>화면 슬라이드 쇼(16:9)</PresentationFormat>
  <Paragraphs>701</Paragraphs>
  <Slides>80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2" baseType="lpstr">
      <vt:lpstr>굴림</vt:lpstr>
      <vt:lpstr>Arial</vt:lpstr>
      <vt:lpstr>한컴 윤고딕 230</vt:lpstr>
      <vt:lpstr>HY태백B</vt:lpstr>
      <vt:lpstr>08서울한강체 L</vt:lpstr>
      <vt:lpstr>맑은 고딕</vt:lpstr>
      <vt:lpstr>배달의민족 한나는 열한살</vt:lpstr>
      <vt:lpstr>210 마술피리 L</vt:lpstr>
      <vt:lpstr>휴먼둥근헤드라인</vt:lpstr>
      <vt:lpstr>한컴 윤고딕 250</vt:lpstr>
      <vt:lpstr>HY동녘B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201</cp:revision>
  <dcterms:created xsi:type="dcterms:W3CDTF">2015-11-21T15:58:02Z</dcterms:created>
  <dcterms:modified xsi:type="dcterms:W3CDTF">2020-02-17T06:59:38Z</dcterms:modified>
</cp:coreProperties>
</file>